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12192000"/>
  <p:notesSz cx="6858000" cy="9144000"/>
  <p:embeddedFontLst>
    <p:embeddedFont>
      <p:font typeface="Libre Franklin"/>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j/DQ4Hil48t8s5tbkG4KZJvx93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ibreFranklin-regular.fntdata"/><Relationship Id="rId50" Type="http://schemas.openxmlformats.org/officeDocument/2006/relationships/slide" Target="slides/slide46.xml"/><Relationship Id="rId53" Type="http://schemas.openxmlformats.org/officeDocument/2006/relationships/font" Target="fonts/LibreFranklin-italic.fntdata"/><Relationship Id="rId52" Type="http://schemas.openxmlformats.org/officeDocument/2006/relationships/font" Target="fonts/LibreFranklin-bold.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LibreFranklin-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48"/>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8"/>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48"/>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21" name="Google Shape;21;p48"/>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2" name="Google Shape;22;p4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5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57"/>
          <p:cNvSpPr txBox="1"/>
          <p:nvPr>
            <p:ph idx="1" type="body"/>
          </p:nvPr>
        </p:nvSpPr>
        <p:spPr>
          <a:xfrm rot="5400000">
            <a:off x="4246035" y="-1040554"/>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4" name="Google Shape;84;p5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7" name="Shape 87"/>
        <p:cNvGrpSpPr/>
        <p:nvPr/>
      </p:nvGrpSpPr>
      <p:grpSpPr>
        <a:xfrm>
          <a:off x="0" y="0"/>
          <a:ext cx="0" cy="0"/>
          <a:chOff x="0" y="0"/>
          <a:chExt cx="0" cy="0"/>
        </a:xfrm>
      </p:grpSpPr>
      <p:sp>
        <p:nvSpPr>
          <p:cNvPr id="88" name="Google Shape;88;p58"/>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8"/>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58"/>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1" name="Google Shape;91;p5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9"/>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4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1" name="Shape 31"/>
        <p:cNvGrpSpPr/>
        <p:nvPr/>
      </p:nvGrpSpPr>
      <p:grpSpPr>
        <a:xfrm>
          <a:off x="0" y="0"/>
          <a:ext cx="0" cy="0"/>
          <a:chOff x="0" y="0"/>
          <a:chExt cx="0" cy="0"/>
        </a:xfrm>
      </p:grpSpPr>
      <p:sp>
        <p:nvSpPr>
          <p:cNvPr id="32" name="Google Shape;32;p5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0"/>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0"/>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35" name="Google Shape;35;p50"/>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36" name="Google Shape;36;p5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5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1"/>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2" name="Google Shape;42;p51"/>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5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5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2"/>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9" name="Google Shape;49;p52"/>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0" name="Google Shape;50;p52"/>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1" name="Google Shape;51;p52"/>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5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5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5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0" name="Shape 60"/>
        <p:cNvGrpSpPr/>
        <p:nvPr/>
      </p:nvGrpSpPr>
      <p:grpSpPr>
        <a:xfrm>
          <a:off x="0" y="0"/>
          <a:ext cx="0" cy="0"/>
          <a:chOff x="0" y="0"/>
          <a:chExt cx="0" cy="0"/>
        </a:xfrm>
      </p:grpSpPr>
      <p:sp>
        <p:nvSpPr>
          <p:cNvPr id="61" name="Google Shape;61;p54"/>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5" name="Shape 65"/>
        <p:cNvGrpSpPr/>
        <p:nvPr/>
      </p:nvGrpSpPr>
      <p:grpSpPr>
        <a:xfrm>
          <a:off x="0" y="0"/>
          <a:ext cx="0" cy="0"/>
          <a:chOff x="0" y="0"/>
          <a:chExt cx="0" cy="0"/>
        </a:xfrm>
      </p:grpSpPr>
      <p:sp>
        <p:nvSpPr>
          <p:cNvPr id="66" name="Google Shape;66;p55"/>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5"/>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55"/>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9" name="Google Shape;69;p55"/>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0" name="Google Shape;70;p55"/>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5"/>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800">
                <a:solidFill>
                  <a:schemeClr val="dk2"/>
                </a:solidFill>
                <a:latin typeface="Libre Franklin"/>
                <a:ea typeface="Libre Franklin"/>
                <a:cs typeface="Libre Franklin"/>
                <a:sym typeface="Libre Franklin"/>
              </a:defRPr>
            </a:lvl1pPr>
            <a:lvl2pPr indent="0" lvl="1" marL="0" algn="l">
              <a:spcBef>
                <a:spcPts val="0"/>
              </a:spcBef>
              <a:buNone/>
              <a:defRPr sz="800">
                <a:solidFill>
                  <a:schemeClr val="dk2"/>
                </a:solidFill>
                <a:latin typeface="Libre Franklin"/>
                <a:ea typeface="Libre Franklin"/>
                <a:cs typeface="Libre Franklin"/>
                <a:sym typeface="Libre Franklin"/>
              </a:defRPr>
            </a:lvl2pPr>
            <a:lvl3pPr indent="0" lvl="2" marL="0" algn="l">
              <a:spcBef>
                <a:spcPts val="0"/>
              </a:spcBef>
              <a:buNone/>
              <a:defRPr sz="800">
                <a:solidFill>
                  <a:schemeClr val="dk2"/>
                </a:solidFill>
                <a:latin typeface="Libre Franklin"/>
                <a:ea typeface="Libre Franklin"/>
                <a:cs typeface="Libre Franklin"/>
                <a:sym typeface="Libre Franklin"/>
              </a:defRPr>
            </a:lvl3pPr>
            <a:lvl4pPr indent="0" lvl="3" marL="0" algn="l">
              <a:spcBef>
                <a:spcPts val="0"/>
              </a:spcBef>
              <a:buNone/>
              <a:defRPr sz="800">
                <a:solidFill>
                  <a:schemeClr val="dk2"/>
                </a:solidFill>
                <a:latin typeface="Libre Franklin"/>
                <a:ea typeface="Libre Franklin"/>
                <a:cs typeface="Libre Franklin"/>
                <a:sym typeface="Libre Franklin"/>
              </a:defRPr>
            </a:lvl4pPr>
            <a:lvl5pPr indent="0" lvl="4" marL="0" algn="l">
              <a:spcBef>
                <a:spcPts val="0"/>
              </a:spcBef>
              <a:buNone/>
              <a:defRPr sz="800">
                <a:solidFill>
                  <a:schemeClr val="dk2"/>
                </a:solidFill>
                <a:latin typeface="Libre Franklin"/>
                <a:ea typeface="Libre Franklin"/>
                <a:cs typeface="Libre Franklin"/>
                <a:sym typeface="Libre Franklin"/>
              </a:defRPr>
            </a:lvl5pPr>
            <a:lvl6pPr indent="0" lvl="5" marL="0" algn="l">
              <a:spcBef>
                <a:spcPts val="0"/>
              </a:spcBef>
              <a:buNone/>
              <a:defRPr sz="800">
                <a:solidFill>
                  <a:schemeClr val="dk2"/>
                </a:solidFill>
                <a:latin typeface="Libre Franklin"/>
                <a:ea typeface="Libre Franklin"/>
                <a:cs typeface="Libre Franklin"/>
                <a:sym typeface="Libre Franklin"/>
              </a:defRPr>
            </a:lvl6pPr>
            <a:lvl7pPr indent="0" lvl="6" marL="0" algn="l">
              <a:spcBef>
                <a:spcPts val="0"/>
              </a:spcBef>
              <a:buNone/>
              <a:defRPr sz="800">
                <a:solidFill>
                  <a:schemeClr val="dk2"/>
                </a:solidFill>
                <a:latin typeface="Libre Franklin"/>
                <a:ea typeface="Libre Franklin"/>
                <a:cs typeface="Libre Franklin"/>
                <a:sym typeface="Libre Franklin"/>
              </a:defRPr>
            </a:lvl7pPr>
            <a:lvl8pPr indent="0" lvl="7" marL="0" algn="l">
              <a:spcBef>
                <a:spcPts val="0"/>
              </a:spcBef>
              <a:buNone/>
              <a:defRPr sz="800">
                <a:solidFill>
                  <a:schemeClr val="dk2"/>
                </a:solidFill>
                <a:latin typeface="Libre Franklin"/>
                <a:ea typeface="Libre Franklin"/>
                <a:cs typeface="Libre Franklin"/>
                <a:sym typeface="Libre Franklin"/>
              </a:defRPr>
            </a:lvl8pPr>
            <a:lvl9pPr indent="0" lvl="8" marL="0" algn="l">
              <a:spcBef>
                <a:spcPts val="0"/>
              </a:spcBef>
              <a:buNone/>
              <a:defRPr sz="800">
                <a:solidFill>
                  <a:schemeClr val="dk2"/>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3" name="Shape 73"/>
        <p:cNvGrpSpPr/>
        <p:nvPr/>
      </p:nvGrpSpPr>
      <p:grpSpPr>
        <a:xfrm>
          <a:off x="0" y="0"/>
          <a:ext cx="0" cy="0"/>
          <a:chOff x="0" y="0"/>
          <a:chExt cx="0" cy="0"/>
        </a:xfrm>
      </p:grpSpPr>
      <p:sp>
        <p:nvSpPr>
          <p:cNvPr id="74" name="Google Shape;74;p56"/>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6"/>
          <p:cNvSpPr/>
          <p:nvPr>
            <p:ph idx="2" type="pic"/>
          </p:nvPr>
        </p:nvSpPr>
        <p:spPr>
          <a:xfrm>
            <a:off x="15" y="0"/>
            <a:ext cx="12191985" cy="4578350"/>
          </a:xfrm>
          <a:prstGeom prst="rect">
            <a:avLst/>
          </a:prstGeom>
          <a:solidFill>
            <a:srgbClr val="D8D8D8"/>
          </a:solidFill>
          <a:ln>
            <a:noFill/>
          </a:ln>
        </p:spPr>
      </p:sp>
      <p:sp>
        <p:nvSpPr>
          <p:cNvPr id="76" name="Google Shape;76;p56"/>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56"/>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8" name="Google Shape;78;p5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4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700"/>
              <a:buFont typeface="Bookman Old Style"/>
              <a:buNone/>
              <a:defRPr b="0" i="0" sz="4700" u="none" cap="none" strike="noStrik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7"/>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9250" lvl="0" marL="457200" marR="0" rtl="0" algn="l">
              <a:lnSpc>
                <a:spcPct val="110000"/>
              </a:lnSpc>
              <a:spcBef>
                <a:spcPts val="1200"/>
              </a:spcBef>
              <a:spcAft>
                <a:spcPts val="0"/>
              </a:spcAft>
              <a:buClr>
                <a:schemeClr val="accent1"/>
              </a:buClr>
              <a:buSzPts val="1900"/>
              <a:buFont typeface="Calibri"/>
              <a:buChar char=" "/>
              <a:defRPr b="0" i="0" sz="1900" u="none" cap="none" strike="noStrike">
                <a:solidFill>
                  <a:srgbClr val="3F3F3F"/>
                </a:solidFill>
                <a:latin typeface="Libre Franklin"/>
                <a:ea typeface="Libre Franklin"/>
                <a:cs typeface="Libre Franklin"/>
                <a:sym typeface="Libre Franklin"/>
              </a:defRPr>
            </a:lvl1pPr>
            <a:lvl2pPr indent="-336550" lvl="1" marL="914400" marR="0" rtl="0" algn="l">
              <a:lnSpc>
                <a:spcPct val="100000"/>
              </a:lnSpc>
              <a:spcBef>
                <a:spcPts val="200"/>
              </a:spcBef>
              <a:spcAft>
                <a:spcPts val="0"/>
              </a:spcAft>
              <a:buClr>
                <a:srgbClr val="3F3F3F"/>
              </a:buClr>
              <a:buSzPts val="1700"/>
              <a:buFont typeface="Calibri"/>
              <a:buChar char="◦"/>
              <a:defRPr b="0" i="0" sz="1700" u="none" cap="none" strike="noStrike">
                <a:solidFill>
                  <a:srgbClr val="3F3F3F"/>
                </a:solidFill>
                <a:latin typeface="Libre Franklin"/>
                <a:ea typeface="Libre Franklin"/>
                <a:cs typeface="Libre Franklin"/>
                <a:sym typeface="Libre Franklin"/>
              </a:defRPr>
            </a:lvl2pPr>
            <a:lvl3pPr indent="-311150" lvl="2" marL="13716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3pPr>
            <a:lvl4pPr indent="-311150" lvl="3" marL="18288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4pPr>
            <a:lvl5pPr indent="-311150" lvl="4" marL="22860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9pPr>
          </a:lstStyle>
          <a:p/>
        </p:txBody>
      </p:sp>
      <p:sp>
        <p:nvSpPr>
          <p:cNvPr id="13" name="Google Shape;13;p4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4" name="Google Shape;14;p4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5" name="Google Shape;15;p4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Libre Franklin"/>
                <a:ea typeface="Libre Franklin"/>
                <a:cs typeface="Libre Franklin"/>
                <a:sym typeface="Libre Franklin"/>
              </a:defRPr>
            </a:lvl1pPr>
            <a:lvl2pPr indent="0" lvl="1" marL="0" marR="0" rtl="0" algn="l">
              <a:spcBef>
                <a:spcPts val="0"/>
              </a:spcBef>
              <a:buNone/>
              <a:defRPr b="0" i="0" sz="800" u="none" cap="none" strike="noStrike">
                <a:solidFill>
                  <a:srgbClr val="FFFFFF"/>
                </a:solidFill>
                <a:latin typeface="Libre Franklin"/>
                <a:ea typeface="Libre Franklin"/>
                <a:cs typeface="Libre Franklin"/>
                <a:sym typeface="Libre Franklin"/>
              </a:defRPr>
            </a:lvl2pPr>
            <a:lvl3pPr indent="0" lvl="2" marL="0" marR="0" rtl="0" algn="l">
              <a:spcBef>
                <a:spcPts val="0"/>
              </a:spcBef>
              <a:buNone/>
              <a:defRPr b="0" i="0" sz="800" u="none" cap="none" strike="noStrike">
                <a:solidFill>
                  <a:srgbClr val="FFFFFF"/>
                </a:solidFill>
                <a:latin typeface="Libre Franklin"/>
                <a:ea typeface="Libre Franklin"/>
                <a:cs typeface="Libre Franklin"/>
                <a:sym typeface="Libre Franklin"/>
              </a:defRPr>
            </a:lvl3pPr>
            <a:lvl4pPr indent="0" lvl="3" marL="0" marR="0" rtl="0" algn="l">
              <a:spcBef>
                <a:spcPts val="0"/>
              </a:spcBef>
              <a:buNone/>
              <a:defRPr b="0" i="0" sz="800" u="none" cap="none" strike="noStrike">
                <a:solidFill>
                  <a:srgbClr val="FFFFFF"/>
                </a:solidFill>
                <a:latin typeface="Libre Franklin"/>
                <a:ea typeface="Libre Franklin"/>
                <a:cs typeface="Libre Franklin"/>
                <a:sym typeface="Libre Franklin"/>
              </a:defRPr>
            </a:lvl4pPr>
            <a:lvl5pPr indent="0" lvl="4" marL="0" marR="0" rtl="0" algn="l">
              <a:spcBef>
                <a:spcPts val="0"/>
              </a:spcBef>
              <a:buNone/>
              <a:defRPr b="0" i="0" sz="800" u="none" cap="none" strike="noStrike">
                <a:solidFill>
                  <a:srgbClr val="FFFFFF"/>
                </a:solidFill>
                <a:latin typeface="Libre Franklin"/>
                <a:ea typeface="Libre Franklin"/>
                <a:cs typeface="Libre Franklin"/>
                <a:sym typeface="Libre Franklin"/>
              </a:defRPr>
            </a:lvl5pPr>
            <a:lvl6pPr indent="0" lvl="5" marL="0" marR="0" rtl="0" algn="l">
              <a:spcBef>
                <a:spcPts val="0"/>
              </a:spcBef>
              <a:buNone/>
              <a:defRPr b="0" i="0" sz="800" u="none" cap="none" strike="noStrike">
                <a:solidFill>
                  <a:srgbClr val="FFFFFF"/>
                </a:solidFill>
                <a:latin typeface="Libre Franklin"/>
                <a:ea typeface="Libre Franklin"/>
                <a:cs typeface="Libre Franklin"/>
                <a:sym typeface="Libre Franklin"/>
              </a:defRPr>
            </a:lvl6pPr>
            <a:lvl7pPr indent="0" lvl="6" marL="0" marR="0" rtl="0" algn="l">
              <a:spcBef>
                <a:spcPts val="0"/>
              </a:spcBef>
              <a:buNone/>
              <a:defRPr b="0" i="0" sz="800" u="none" cap="none" strike="noStrike">
                <a:solidFill>
                  <a:srgbClr val="FFFFFF"/>
                </a:solidFill>
                <a:latin typeface="Libre Franklin"/>
                <a:ea typeface="Libre Franklin"/>
                <a:cs typeface="Libre Franklin"/>
                <a:sym typeface="Libre Franklin"/>
              </a:defRPr>
            </a:lvl7pPr>
            <a:lvl8pPr indent="0" lvl="7" marL="0" marR="0" rtl="0" algn="l">
              <a:spcBef>
                <a:spcPts val="0"/>
              </a:spcBef>
              <a:buNone/>
              <a:defRPr b="0" i="0" sz="800" u="none" cap="none" strike="noStrike">
                <a:solidFill>
                  <a:srgbClr val="FFFFFF"/>
                </a:solidFill>
                <a:latin typeface="Libre Franklin"/>
                <a:ea typeface="Libre Franklin"/>
                <a:cs typeface="Libre Franklin"/>
                <a:sym typeface="Libre Franklin"/>
              </a:defRPr>
            </a:lvl8pPr>
            <a:lvl9pPr indent="0" lvl="8" marL="0" marR="0" rtl="0" algn="l">
              <a:spcBef>
                <a:spcPts val="0"/>
              </a:spcBef>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cxnSp>
        <p:nvCxnSpPr>
          <p:cNvPr id="16" name="Google Shape;16;p47"/>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44.png"/><Relationship Id="rId5"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62.png"/><Relationship Id="rId5"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9.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7.png"/><Relationship Id="rId4" Type="http://schemas.openxmlformats.org/officeDocument/2006/relationships/image" Target="../media/image80.png"/><Relationship Id="rId5"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5.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7.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
          <p:cNvSpPr/>
          <p:nvPr/>
        </p:nvSpPr>
        <p:spPr>
          <a:xfrm>
            <a:off x="0" y="1"/>
            <a:ext cx="12192001" cy="6857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99" name="Google Shape;99;p1"/>
          <p:cNvSpPr txBox="1"/>
          <p:nvPr>
            <p:ph type="ctrTitle"/>
          </p:nvPr>
        </p:nvSpPr>
        <p:spPr>
          <a:xfrm>
            <a:off x="5289754" y="639097"/>
            <a:ext cx="6253317" cy="368601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Bookman Old Style"/>
              <a:buNone/>
            </a:pPr>
            <a:r>
              <a:rPr lang="en-US">
                <a:solidFill>
                  <a:schemeClr val="dk1"/>
                </a:solidFill>
              </a:rPr>
              <a:t>Random variable and probability distributions</a:t>
            </a:r>
            <a:endParaRPr sz="8000"/>
          </a:p>
        </p:txBody>
      </p:sp>
      <p:sp>
        <p:nvSpPr>
          <p:cNvPr id="100" name="Google Shape;100;p1"/>
          <p:cNvSpPr txBox="1"/>
          <p:nvPr>
            <p:ph idx="1" type="subTitle"/>
          </p:nvPr>
        </p:nvSpPr>
        <p:spPr>
          <a:xfrm>
            <a:off x="5289753" y="4672739"/>
            <a:ext cx="6269347" cy="102149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0000"/>
              </a:lnSpc>
              <a:spcBef>
                <a:spcPts val="0"/>
              </a:spcBef>
              <a:spcAft>
                <a:spcPts val="0"/>
              </a:spcAft>
              <a:buSzPts val="2400"/>
              <a:buNone/>
            </a:pPr>
            <a:r>
              <a:rPr lang="en-US" sz="2400"/>
              <a:t>MD. SHAHIDUL SALIM</a:t>
            </a:r>
            <a:endParaRPr/>
          </a:p>
          <a:p>
            <a:pPr indent="0" lvl="0" marL="0" rtl="0" algn="l">
              <a:lnSpc>
                <a:spcPct val="110000"/>
              </a:lnSpc>
              <a:spcBef>
                <a:spcPts val="1400"/>
              </a:spcBef>
              <a:spcAft>
                <a:spcPts val="0"/>
              </a:spcAft>
              <a:buSzPts val="2400"/>
              <a:buNone/>
            </a:pPr>
            <a:r>
              <a:rPr lang="en-US" sz="2400"/>
              <a:t>LECTURER, CSE, KUET</a:t>
            </a:r>
            <a:endParaRPr/>
          </a:p>
        </p:txBody>
      </p:sp>
      <p:pic>
        <p:nvPicPr>
          <p:cNvPr descr="A picture containing building, sitting, bench, side&#10;&#10;Description automatically generated" id="101" name="Google Shape;101;p1"/>
          <p:cNvPicPr preferRelativeResize="0"/>
          <p:nvPr/>
        </p:nvPicPr>
        <p:blipFill rotWithShape="1">
          <a:blip r:embed="rId3">
            <a:alphaModFix/>
          </a:blip>
          <a:srcRect b="0" l="0" r="0" t="0"/>
          <a:stretch/>
        </p:blipFill>
        <p:spPr>
          <a:xfrm>
            <a:off x="-1" y="1"/>
            <a:ext cx="4635315" cy="6857999"/>
          </a:xfrm>
          <a:prstGeom prst="rect">
            <a:avLst/>
          </a:prstGeom>
          <a:noFill/>
          <a:ln>
            <a:noFill/>
          </a:ln>
        </p:spPr>
      </p:pic>
      <p:cxnSp>
        <p:nvCxnSpPr>
          <p:cNvPr id="102" name="Google Shape;102;p1"/>
          <p:cNvCxnSpPr/>
          <p:nvPr/>
        </p:nvCxnSpPr>
        <p:spPr>
          <a:xfrm>
            <a:off x="5427754" y="4498925"/>
            <a:ext cx="5636107" cy="0"/>
          </a:xfrm>
          <a:prstGeom prst="straightConnector1">
            <a:avLst/>
          </a:prstGeom>
          <a:noFill/>
          <a:ln cap="flat" cmpd="sng" w="12700">
            <a:solidFill>
              <a:srgbClr val="3F3F3F"/>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Cumulative distribution function</a:t>
            </a:r>
            <a:endParaRPr/>
          </a:p>
        </p:txBody>
      </p:sp>
      <p:sp>
        <p:nvSpPr>
          <p:cNvPr id="175" name="Google Shape;175;p10"/>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27000" lvl="0" marL="91440" rtl="0" algn="l">
              <a:lnSpc>
                <a:spcPct val="110000"/>
              </a:lnSpc>
              <a:spcBef>
                <a:spcPts val="0"/>
              </a:spcBef>
              <a:spcAft>
                <a:spcPts val="0"/>
              </a:spcAft>
              <a:buSzPts val="2000"/>
              <a:buChar char=" "/>
            </a:pPr>
            <a:r>
              <a:rPr lang="en-US" sz="2000">
                <a:latin typeface="Times New Roman"/>
                <a:ea typeface="Times New Roman"/>
                <a:cs typeface="Times New Roman"/>
                <a:sym typeface="Times New Roman"/>
              </a:rPr>
              <a:t>There are many problems where we may wish to compute the probability that the observed value of a random variable X will be less than or equal to some real number x. </a:t>
            </a:r>
            <a:endParaRPr/>
          </a:p>
          <a:p>
            <a:pPr indent="-127000" lvl="0" marL="91440" rtl="0" algn="l">
              <a:lnSpc>
                <a:spcPct val="110000"/>
              </a:lnSpc>
              <a:spcBef>
                <a:spcPts val="1400"/>
              </a:spcBef>
              <a:spcAft>
                <a:spcPts val="0"/>
              </a:spcAft>
              <a:buSzPts val="2000"/>
              <a:buChar char=" "/>
            </a:pPr>
            <a:r>
              <a:rPr lang="en-US" sz="2000">
                <a:latin typeface="Times New Roman"/>
                <a:ea typeface="Times New Roman"/>
                <a:cs typeface="Times New Roman"/>
                <a:sym typeface="Times New Roman"/>
              </a:rPr>
              <a:t>Writing F(x) = P(X ≤ x) for every real number x, we define F(x) to be the cumulative distribution function of the random variable X.</a:t>
            </a:r>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p:txBody>
      </p:sp>
      <p:pic>
        <p:nvPicPr>
          <p:cNvPr id="176" name="Google Shape;176;p10"/>
          <p:cNvPicPr preferRelativeResize="0"/>
          <p:nvPr/>
        </p:nvPicPr>
        <p:blipFill rotWithShape="1">
          <a:blip r:embed="rId3">
            <a:alphaModFix/>
          </a:blip>
          <a:srcRect b="0" l="0" r="0" t="0"/>
          <a:stretch/>
        </p:blipFill>
        <p:spPr>
          <a:xfrm>
            <a:off x="1189053" y="3806394"/>
            <a:ext cx="9334500" cy="1695450"/>
          </a:xfrm>
          <a:prstGeom prst="rect">
            <a:avLst/>
          </a:prstGeom>
          <a:noFill/>
          <a:ln>
            <a:noFill/>
          </a:ln>
        </p:spPr>
      </p:pic>
      <p:sp>
        <p:nvSpPr>
          <p:cNvPr id="177" name="Google Shape;177;p1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sp>
        <p:nvSpPr>
          <p:cNvPr id="183" name="Google Shape;183;p11"/>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27000" lvl="0" marL="91440" rtl="0" algn="l">
              <a:lnSpc>
                <a:spcPct val="110000"/>
              </a:lnSpc>
              <a:spcBef>
                <a:spcPts val="0"/>
              </a:spcBef>
              <a:spcAft>
                <a:spcPts val="0"/>
              </a:spcAft>
              <a:buSzPts val="2000"/>
              <a:buChar char=" "/>
            </a:pPr>
            <a:r>
              <a:rPr lang="en-US" sz="2000">
                <a:latin typeface="Times New Roman"/>
                <a:ea typeface="Times New Roman"/>
                <a:cs typeface="Times New Roman"/>
                <a:sym typeface="Times New Roman"/>
              </a:rPr>
              <a:t>A stockroom clerk returns three safety helmets at random to three steel mill employees who had previously checked them. If Smith, Jones, and Brown, in that order, receive one of the three hats, list the sample points for the possible orders of returning the helmets, and find the value m of the random variable M that represents the number of correct matches.</a:t>
            </a:r>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p:txBody>
      </p:sp>
      <p:pic>
        <p:nvPicPr>
          <p:cNvPr id="184" name="Google Shape;184;p11"/>
          <p:cNvPicPr preferRelativeResize="0"/>
          <p:nvPr/>
        </p:nvPicPr>
        <p:blipFill rotWithShape="1">
          <a:blip r:embed="rId3">
            <a:alphaModFix/>
          </a:blip>
          <a:srcRect b="0" l="0" r="0" t="0"/>
          <a:stretch/>
        </p:blipFill>
        <p:spPr>
          <a:xfrm>
            <a:off x="1166673" y="3538861"/>
            <a:ext cx="3200400" cy="2514600"/>
          </a:xfrm>
          <a:prstGeom prst="rect">
            <a:avLst/>
          </a:prstGeom>
          <a:noFill/>
          <a:ln>
            <a:noFill/>
          </a:ln>
        </p:spPr>
      </p:pic>
      <p:pic>
        <p:nvPicPr>
          <p:cNvPr id="185" name="Google Shape;185;p11"/>
          <p:cNvPicPr preferRelativeResize="0"/>
          <p:nvPr/>
        </p:nvPicPr>
        <p:blipFill rotWithShape="1">
          <a:blip r:embed="rId4">
            <a:alphaModFix/>
          </a:blip>
          <a:srcRect b="0" l="0" r="0" t="0"/>
          <a:stretch/>
        </p:blipFill>
        <p:spPr>
          <a:xfrm>
            <a:off x="4770360" y="4377061"/>
            <a:ext cx="3219450" cy="838200"/>
          </a:xfrm>
          <a:prstGeom prst="rect">
            <a:avLst/>
          </a:prstGeom>
          <a:noFill/>
          <a:ln>
            <a:noFill/>
          </a:ln>
        </p:spPr>
      </p:pic>
      <p:sp>
        <p:nvSpPr>
          <p:cNvPr id="186" name="Google Shape;186;p1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sp>
        <p:nvSpPr>
          <p:cNvPr id="192" name="Google Shape;192;p12"/>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900"/>
              <a:buNone/>
            </a:pPr>
            <a:r>
              <a:t/>
            </a:r>
            <a:endParaRPr/>
          </a:p>
          <a:p>
            <a:pPr indent="0" lvl="0" marL="91440" rtl="0" algn="l">
              <a:lnSpc>
                <a:spcPct val="110000"/>
              </a:lnSpc>
              <a:spcBef>
                <a:spcPts val="1400"/>
              </a:spcBef>
              <a:spcAft>
                <a:spcPts val="0"/>
              </a:spcAft>
              <a:buSzPts val="1900"/>
              <a:buNone/>
            </a:pPr>
            <a:r>
              <a:t/>
            </a:r>
            <a:endParaRPr/>
          </a:p>
          <a:p>
            <a:pPr indent="0" lvl="0" marL="91440" rtl="0" algn="l">
              <a:lnSpc>
                <a:spcPct val="110000"/>
              </a:lnSpc>
              <a:spcBef>
                <a:spcPts val="1400"/>
              </a:spcBef>
              <a:spcAft>
                <a:spcPts val="0"/>
              </a:spcAft>
              <a:buSzPts val="1900"/>
              <a:buNone/>
            </a:pPr>
            <a:r>
              <a:t/>
            </a:r>
            <a:endParaRPr/>
          </a:p>
          <a:p>
            <a:pPr indent="0" lvl="0" marL="91440" rtl="0" algn="l">
              <a:lnSpc>
                <a:spcPct val="110000"/>
              </a:lnSpc>
              <a:spcBef>
                <a:spcPts val="1400"/>
              </a:spcBef>
              <a:spcAft>
                <a:spcPts val="0"/>
              </a:spcAft>
              <a:buSzPts val="1900"/>
              <a:buNone/>
            </a:pPr>
            <a:r>
              <a:t/>
            </a:r>
            <a:endParaRPr/>
          </a:p>
          <a:p>
            <a:pPr indent="0" lvl="0" marL="91440" rtl="0" algn="l">
              <a:lnSpc>
                <a:spcPct val="110000"/>
              </a:lnSpc>
              <a:spcBef>
                <a:spcPts val="1400"/>
              </a:spcBef>
              <a:spcAft>
                <a:spcPts val="0"/>
              </a:spcAft>
              <a:buSzPts val="1900"/>
              <a:buNone/>
            </a:pPr>
            <a:r>
              <a:t/>
            </a:r>
            <a:endParaRPr/>
          </a:p>
          <a:p>
            <a:pPr indent="0" lvl="0" marL="91440" rtl="0" algn="l">
              <a:lnSpc>
                <a:spcPct val="110000"/>
              </a:lnSpc>
              <a:spcBef>
                <a:spcPts val="1400"/>
              </a:spcBef>
              <a:spcAft>
                <a:spcPts val="0"/>
              </a:spcAft>
              <a:buSzPts val="1900"/>
              <a:buNone/>
            </a:pPr>
            <a:r>
              <a:t/>
            </a:r>
            <a:endParaRPr/>
          </a:p>
          <a:p>
            <a:pPr indent="-177800" lvl="0" marL="91440" rtl="0" algn="l">
              <a:lnSpc>
                <a:spcPct val="110000"/>
              </a:lnSpc>
              <a:spcBef>
                <a:spcPts val="1400"/>
              </a:spcBef>
              <a:spcAft>
                <a:spcPts val="0"/>
              </a:spcAft>
              <a:buSzPts val="2800"/>
              <a:buChar char=" "/>
            </a:pPr>
            <a:r>
              <a:rPr lang="en-US" sz="2800">
                <a:latin typeface="Times New Roman"/>
                <a:ea typeface="Times New Roman"/>
                <a:cs typeface="Times New Roman"/>
                <a:sym typeface="Times New Roman"/>
              </a:rPr>
              <a:t>Nondecreasing function</a:t>
            </a:r>
            <a:endParaRPr/>
          </a:p>
        </p:txBody>
      </p:sp>
      <p:pic>
        <p:nvPicPr>
          <p:cNvPr id="193" name="Google Shape;193;p12"/>
          <p:cNvPicPr preferRelativeResize="0"/>
          <p:nvPr/>
        </p:nvPicPr>
        <p:blipFill rotWithShape="1">
          <a:blip r:embed="rId3">
            <a:alphaModFix/>
          </a:blip>
          <a:srcRect b="0" l="0" r="0" t="0"/>
          <a:stretch/>
        </p:blipFill>
        <p:spPr>
          <a:xfrm>
            <a:off x="1194092" y="2125185"/>
            <a:ext cx="8010525" cy="2838450"/>
          </a:xfrm>
          <a:prstGeom prst="rect">
            <a:avLst/>
          </a:prstGeom>
          <a:noFill/>
          <a:ln>
            <a:noFill/>
          </a:ln>
        </p:spPr>
      </p:pic>
      <p:sp>
        <p:nvSpPr>
          <p:cNvPr id="194" name="Google Shape;194;p1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3F3F3F"/>
              </a:buClr>
              <a:buSzPct val="100000"/>
              <a:buFont typeface="Bookman Old Style"/>
              <a:buNone/>
            </a:pPr>
            <a:br>
              <a:rPr lang="en-US"/>
            </a:br>
            <a:br>
              <a:rPr lang="en-US"/>
            </a:br>
            <a:endParaRPr/>
          </a:p>
        </p:txBody>
      </p:sp>
      <p:pic>
        <p:nvPicPr>
          <p:cNvPr id="200" name="Google Shape;200;p13"/>
          <p:cNvPicPr preferRelativeResize="0"/>
          <p:nvPr>
            <p:ph idx="1" type="body"/>
          </p:nvPr>
        </p:nvPicPr>
        <p:blipFill rotWithShape="1">
          <a:blip r:embed="rId3">
            <a:alphaModFix/>
          </a:blip>
          <a:srcRect b="0" l="0" r="0" t="0"/>
          <a:stretch/>
        </p:blipFill>
        <p:spPr>
          <a:xfrm>
            <a:off x="94688" y="1966158"/>
            <a:ext cx="9275359" cy="3760788"/>
          </a:xfrm>
          <a:prstGeom prst="rect">
            <a:avLst/>
          </a:prstGeom>
          <a:noFill/>
          <a:ln>
            <a:noFill/>
          </a:ln>
        </p:spPr>
      </p:pic>
      <p:pic>
        <p:nvPicPr>
          <p:cNvPr id="201" name="Google Shape;201;p13"/>
          <p:cNvPicPr preferRelativeResize="0"/>
          <p:nvPr/>
        </p:nvPicPr>
        <p:blipFill rotWithShape="1">
          <a:blip r:embed="rId4">
            <a:alphaModFix/>
          </a:blip>
          <a:srcRect b="0" l="0" r="0" t="0"/>
          <a:stretch/>
        </p:blipFill>
        <p:spPr>
          <a:xfrm>
            <a:off x="7534275" y="2938047"/>
            <a:ext cx="4657725" cy="2952750"/>
          </a:xfrm>
          <a:prstGeom prst="rect">
            <a:avLst/>
          </a:prstGeom>
          <a:noFill/>
          <a:ln>
            <a:noFill/>
          </a:ln>
        </p:spPr>
      </p:pic>
      <p:pic>
        <p:nvPicPr>
          <p:cNvPr id="202" name="Google Shape;202;p13"/>
          <p:cNvPicPr preferRelativeResize="0"/>
          <p:nvPr/>
        </p:nvPicPr>
        <p:blipFill rotWithShape="1">
          <a:blip r:embed="rId5">
            <a:alphaModFix/>
          </a:blip>
          <a:srcRect b="0" l="0" r="0" t="0"/>
          <a:stretch/>
        </p:blipFill>
        <p:spPr>
          <a:xfrm>
            <a:off x="633765" y="1083744"/>
            <a:ext cx="9467850" cy="723900"/>
          </a:xfrm>
          <a:prstGeom prst="rect">
            <a:avLst/>
          </a:prstGeom>
          <a:noFill/>
          <a:ln>
            <a:noFill/>
          </a:ln>
        </p:spPr>
      </p:pic>
      <p:pic>
        <p:nvPicPr>
          <p:cNvPr id="203" name="Google Shape;203;p13"/>
          <p:cNvPicPr preferRelativeResize="0"/>
          <p:nvPr/>
        </p:nvPicPr>
        <p:blipFill rotWithShape="1">
          <a:blip r:embed="rId6">
            <a:alphaModFix/>
          </a:blip>
          <a:srcRect b="0" l="0" r="0" t="0"/>
          <a:stretch/>
        </p:blipFill>
        <p:spPr>
          <a:xfrm>
            <a:off x="215191" y="5803545"/>
            <a:ext cx="4552950" cy="790575"/>
          </a:xfrm>
          <a:prstGeom prst="rect">
            <a:avLst/>
          </a:prstGeom>
          <a:noFill/>
          <a:ln>
            <a:noFill/>
          </a:ln>
        </p:spPr>
      </p:pic>
      <p:pic>
        <p:nvPicPr>
          <p:cNvPr id="204" name="Google Shape;204;p13"/>
          <p:cNvPicPr preferRelativeResize="0"/>
          <p:nvPr/>
        </p:nvPicPr>
        <p:blipFill rotWithShape="1">
          <a:blip r:embed="rId7">
            <a:alphaModFix/>
          </a:blip>
          <a:srcRect b="0" l="0" r="0" t="0"/>
          <a:stretch/>
        </p:blipFill>
        <p:spPr>
          <a:xfrm>
            <a:off x="0" y="0"/>
            <a:ext cx="12192000" cy="1007872"/>
          </a:xfrm>
          <a:prstGeom prst="rect">
            <a:avLst/>
          </a:prstGeom>
          <a:noFill/>
          <a:ln>
            <a:noFill/>
          </a:ln>
        </p:spPr>
      </p:pic>
      <p:pic>
        <p:nvPicPr>
          <p:cNvPr id="205" name="Google Shape;205;p13"/>
          <p:cNvPicPr preferRelativeResize="0"/>
          <p:nvPr/>
        </p:nvPicPr>
        <p:blipFill rotWithShape="1">
          <a:blip r:embed="rId8">
            <a:alphaModFix/>
          </a:blip>
          <a:srcRect b="0" l="0" r="0" t="0"/>
          <a:stretch/>
        </p:blipFill>
        <p:spPr>
          <a:xfrm>
            <a:off x="9731985" y="1531327"/>
            <a:ext cx="2276475" cy="876300"/>
          </a:xfrm>
          <a:prstGeom prst="rect">
            <a:avLst/>
          </a:prstGeom>
          <a:noFill/>
          <a:ln>
            <a:noFill/>
          </a:ln>
        </p:spPr>
      </p:pic>
      <p:sp>
        <p:nvSpPr>
          <p:cNvPr id="206" name="Google Shape;206;p1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Probability histogram</a:t>
            </a:r>
            <a:endParaRPr/>
          </a:p>
        </p:txBody>
      </p:sp>
      <p:pic>
        <p:nvPicPr>
          <p:cNvPr id="212" name="Google Shape;212;p14"/>
          <p:cNvPicPr preferRelativeResize="0"/>
          <p:nvPr>
            <p:ph idx="1" type="body"/>
          </p:nvPr>
        </p:nvPicPr>
        <p:blipFill rotWithShape="1">
          <a:blip r:embed="rId3">
            <a:alphaModFix/>
          </a:blip>
          <a:srcRect b="0" l="0" r="0" t="0"/>
          <a:stretch/>
        </p:blipFill>
        <p:spPr>
          <a:xfrm>
            <a:off x="1096963" y="2131133"/>
            <a:ext cx="10058400" cy="3714922"/>
          </a:xfrm>
          <a:prstGeom prst="rect">
            <a:avLst/>
          </a:prstGeom>
          <a:noFill/>
          <a:ln>
            <a:noFill/>
          </a:ln>
        </p:spPr>
      </p:pic>
      <p:sp>
        <p:nvSpPr>
          <p:cNvPr id="213" name="Google Shape;213;p1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Continuous probability distributions</a:t>
            </a:r>
            <a:endParaRPr/>
          </a:p>
        </p:txBody>
      </p:sp>
      <p:sp>
        <p:nvSpPr>
          <p:cNvPr id="219" name="Google Shape;219;p1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52400" lvl="0" marL="91440" rtl="0" algn="l">
              <a:lnSpc>
                <a:spcPct val="110000"/>
              </a:lnSpc>
              <a:spcBef>
                <a:spcPts val="0"/>
              </a:spcBef>
              <a:spcAft>
                <a:spcPts val="0"/>
              </a:spcAft>
              <a:buSzPts val="2400"/>
              <a:buChar char=" "/>
            </a:pPr>
            <a:r>
              <a:rPr lang="en-US" sz="2400">
                <a:latin typeface="Times New Roman"/>
                <a:ea typeface="Times New Roman"/>
                <a:cs typeface="Times New Roman"/>
                <a:sym typeface="Times New Roman"/>
              </a:rPr>
              <a:t>Let us discuss a random variable whose values are the heights of all people over 21 years of age. Between any two values, say 163.5 and 164.5 centimeters, or even 163.99 and 164.01 centimeters, there are an infinite number of heights, one of which is 164 centimeters. The probability of selecting a person at random who is exactly 164 centimeters tall and not one of the infinitely large set of heights so close to 164 centimeters that you cannot humanly measure the difference is remote, and thus we assign a probability of 0 to the event. This is not the case, however, if we talk about the probability of selecting a person who is at least 163 centimeters but not more than 165 centimeters tall.</a:t>
            </a:r>
            <a:endParaRPr/>
          </a:p>
        </p:txBody>
      </p:sp>
      <p:sp>
        <p:nvSpPr>
          <p:cNvPr id="220" name="Google Shape;220;p1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6"/>
          <p:cNvSpPr txBox="1"/>
          <p:nvPr>
            <p:ph type="title"/>
          </p:nvPr>
        </p:nvSpPr>
        <p:spPr>
          <a:xfrm>
            <a:off x="1097280" y="286604"/>
            <a:ext cx="10058400" cy="148893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PDF</a:t>
            </a:r>
            <a:endParaRPr/>
          </a:p>
        </p:txBody>
      </p:sp>
      <p:sp>
        <p:nvSpPr>
          <p:cNvPr id="226" name="Google Shape;226;p16"/>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Autofit/>
          </a:bodyPr>
          <a:lstStyle/>
          <a:p>
            <a:pPr indent="-139700" lvl="0" marL="91440" rtl="0" algn="l">
              <a:lnSpc>
                <a:spcPct val="110000"/>
              </a:lnSpc>
              <a:spcBef>
                <a:spcPts val="0"/>
              </a:spcBef>
              <a:spcAft>
                <a:spcPts val="0"/>
              </a:spcAft>
              <a:buSzPts val="2200"/>
              <a:buChar char=" "/>
            </a:pPr>
            <a:r>
              <a:rPr lang="en-US" sz="2200">
                <a:latin typeface="Times New Roman"/>
                <a:ea typeface="Times New Roman"/>
                <a:cs typeface="Times New Roman"/>
                <a:sym typeface="Times New Roman"/>
              </a:rPr>
              <a:t>We shall concern ourselves with computing probabilities for various intervals of continuous random variables such as                                            and so forth. Note that when X is continuous,</a:t>
            </a:r>
            <a:endParaRPr/>
          </a:p>
          <a:p>
            <a:pPr indent="0" lvl="0" marL="91440" rtl="0" algn="l">
              <a:lnSpc>
                <a:spcPct val="110000"/>
              </a:lnSpc>
              <a:spcBef>
                <a:spcPts val="1400"/>
              </a:spcBef>
              <a:spcAft>
                <a:spcPts val="0"/>
              </a:spcAft>
              <a:buSzPts val="2200"/>
              <a:buNone/>
            </a:pPr>
            <a:r>
              <a:t/>
            </a:r>
            <a:endParaRPr sz="2200">
              <a:latin typeface="Times New Roman"/>
              <a:ea typeface="Times New Roman"/>
              <a:cs typeface="Times New Roman"/>
              <a:sym typeface="Times New Roman"/>
            </a:endParaRPr>
          </a:p>
          <a:p>
            <a:pPr indent="-139700" lvl="0" marL="91440" rtl="0" algn="l">
              <a:lnSpc>
                <a:spcPct val="110000"/>
              </a:lnSpc>
              <a:spcBef>
                <a:spcPts val="1400"/>
              </a:spcBef>
              <a:spcAft>
                <a:spcPts val="0"/>
              </a:spcAft>
              <a:buSzPts val="2200"/>
              <a:buChar char=" "/>
            </a:pPr>
            <a:r>
              <a:rPr lang="en-US" sz="2200">
                <a:latin typeface="Times New Roman"/>
                <a:ea typeface="Times New Roman"/>
                <a:cs typeface="Times New Roman"/>
                <a:sym typeface="Times New Roman"/>
              </a:rPr>
              <a:t>That is, it does not matter whether we include an endpoint of the interval or not. This is not true, though, when X is discrete. Although the probability distribution of a continuous random variable cannot be presented in tabular form, it can be stated as a formula. . In dealing with continuous variables, f(x) is usually called the </a:t>
            </a:r>
            <a:r>
              <a:rPr b="1" lang="en-US" sz="2200">
                <a:latin typeface="Times New Roman"/>
                <a:ea typeface="Times New Roman"/>
                <a:cs typeface="Times New Roman"/>
                <a:sym typeface="Times New Roman"/>
              </a:rPr>
              <a:t>probability density function</a:t>
            </a:r>
            <a:r>
              <a:rPr lang="en-US" sz="2200">
                <a:latin typeface="Times New Roman"/>
                <a:ea typeface="Times New Roman"/>
                <a:cs typeface="Times New Roman"/>
                <a:sym typeface="Times New Roman"/>
              </a:rPr>
              <a:t>, or simply the density function, of X.</a:t>
            </a:r>
            <a:endParaRPr/>
          </a:p>
          <a:p>
            <a:pPr indent="0" lvl="0" marL="91440" rtl="0" algn="l">
              <a:lnSpc>
                <a:spcPct val="110000"/>
              </a:lnSpc>
              <a:spcBef>
                <a:spcPts val="1400"/>
              </a:spcBef>
              <a:spcAft>
                <a:spcPts val="0"/>
              </a:spcAft>
              <a:buSzPts val="2200"/>
              <a:buNone/>
            </a:pPr>
            <a:r>
              <a:t/>
            </a:r>
            <a:endParaRPr sz="22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200"/>
              <a:buNone/>
            </a:pPr>
            <a:r>
              <a:t/>
            </a:r>
            <a:endParaRPr sz="22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200"/>
              <a:buNone/>
            </a:pPr>
            <a:r>
              <a:t/>
            </a:r>
            <a:endParaRPr sz="2200">
              <a:latin typeface="Times New Roman"/>
              <a:ea typeface="Times New Roman"/>
              <a:cs typeface="Times New Roman"/>
              <a:sym typeface="Times New Roman"/>
            </a:endParaRPr>
          </a:p>
        </p:txBody>
      </p:sp>
      <p:pic>
        <p:nvPicPr>
          <p:cNvPr id="227" name="Google Shape;227;p16"/>
          <p:cNvPicPr preferRelativeResize="0"/>
          <p:nvPr/>
        </p:nvPicPr>
        <p:blipFill rotWithShape="1">
          <a:blip r:embed="rId3">
            <a:alphaModFix/>
          </a:blip>
          <a:srcRect b="0" l="0" r="0" t="0"/>
          <a:stretch/>
        </p:blipFill>
        <p:spPr>
          <a:xfrm>
            <a:off x="5365997" y="2540632"/>
            <a:ext cx="2933700" cy="409575"/>
          </a:xfrm>
          <a:prstGeom prst="rect">
            <a:avLst/>
          </a:prstGeom>
          <a:noFill/>
          <a:ln>
            <a:noFill/>
          </a:ln>
        </p:spPr>
      </p:pic>
      <p:pic>
        <p:nvPicPr>
          <p:cNvPr id="228" name="Google Shape;228;p16"/>
          <p:cNvPicPr preferRelativeResize="0"/>
          <p:nvPr/>
        </p:nvPicPr>
        <p:blipFill rotWithShape="1">
          <a:blip r:embed="rId4">
            <a:alphaModFix/>
          </a:blip>
          <a:srcRect b="0" l="0" r="0" t="0"/>
          <a:stretch/>
        </p:blipFill>
        <p:spPr>
          <a:xfrm>
            <a:off x="2138917" y="3416931"/>
            <a:ext cx="7115175" cy="485775"/>
          </a:xfrm>
          <a:prstGeom prst="rect">
            <a:avLst/>
          </a:prstGeom>
          <a:noFill/>
          <a:ln>
            <a:noFill/>
          </a:ln>
        </p:spPr>
      </p:pic>
      <p:sp>
        <p:nvSpPr>
          <p:cNvPr id="229" name="Google Shape;229;p1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sp>
        <p:nvSpPr>
          <p:cNvPr id="235" name="Google Shape;235;p17"/>
          <p:cNvSpPr txBox="1"/>
          <p:nvPr>
            <p:ph idx="1" type="body"/>
          </p:nvPr>
        </p:nvSpPr>
        <p:spPr>
          <a:xfrm>
            <a:off x="1097280" y="2108201"/>
            <a:ext cx="10058400" cy="4354743"/>
          </a:xfrm>
          <a:prstGeom prst="rect">
            <a:avLst/>
          </a:prstGeom>
          <a:noFill/>
          <a:ln>
            <a:noFill/>
          </a:ln>
        </p:spPr>
        <p:txBody>
          <a:bodyPr anchorCtr="0" anchor="t" bIns="45700" lIns="0" spcFirstLastPara="1" rIns="0" wrap="square" tIns="45700">
            <a:normAutofit/>
          </a:bodyPr>
          <a:lstStyle/>
          <a:p>
            <a:pPr indent="-127000" lvl="0" marL="91440" rtl="0" algn="l">
              <a:lnSpc>
                <a:spcPct val="110000"/>
              </a:lnSpc>
              <a:spcBef>
                <a:spcPts val="0"/>
              </a:spcBef>
              <a:spcAft>
                <a:spcPts val="0"/>
              </a:spcAft>
              <a:buSzPts val="2000"/>
              <a:buChar char=" "/>
            </a:pPr>
            <a:r>
              <a:rPr lang="en-US" sz="2000">
                <a:latin typeface="Times New Roman"/>
                <a:ea typeface="Times New Roman"/>
                <a:cs typeface="Times New Roman"/>
                <a:sym typeface="Times New Roman"/>
              </a:rPr>
              <a:t>A probability density function is constructed so that the area under its curve bounded by the x axis is equal to 1 when computed over the range of X for which f(x) is defined. In Figure 3.5, the probability that X assumes a value between a and b is equal to the shaded area under the density function between the ordinates at x = a and x = b, and from integral calculus is given by</a:t>
            </a:r>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p:txBody>
      </p:sp>
      <p:pic>
        <p:nvPicPr>
          <p:cNvPr id="236" name="Google Shape;236;p17"/>
          <p:cNvPicPr preferRelativeResize="0"/>
          <p:nvPr/>
        </p:nvPicPr>
        <p:blipFill rotWithShape="1">
          <a:blip r:embed="rId3">
            <a:alphaModFix/>
          </a:blip>
          <a:srcRect b="0" l="0" r="0" t="0"/>
          <a:stretch/>
        </p:blipFill>
        <p:spPr>
          <a:xfrm>
            <a:off x="7671879" y="3590066"/>
            <a:ext cx="4821962" cy="3267934"/>
          </a:xfrm>
          <a:prstGeom prst="rect">
            <a:avLst/>
          </a:prstGeom>
          <a:noFill/>
          <a:ln>
            <a:noFill/>
          </a:ln>
        </p:spPr>
      </p:pic>
      <p:pic>
        <p:nvPicPr>
          <p:cNvPr id="237" name="Google Shape;237;p17"/>
          <p:cNvPicPr preferRelativeResize="0"/>
          <p:nvPr/>
        </p:nvPicPr>
        <p:blipFill rotWithShape="1">
          <a:blip r:embed="rId4">
            <a:alphaModFix/>
          </a:blip>
          <a:srcRect b="0" l="0" r="0" t="0"/>
          <a:stretch/>
        </p:blipFill>
        <p:spPr>
          <a:xfrm>
            <a:off x="115409" y="3845881"/>
            <a:ext cx="7821227" cy="2362200"/>
          </a:xfrm>
          <a:prstGeom prst="rect">
            <a:avLst/>
          </a:prstGeom>
          <a:noFill/>
          <a:ln>
            <a:noFill/>
          </a:ln>
        </p:spPr>
      </p:pic>
      <p:sp>
        <p:nvSpPr>
          <p:cNvPr id="238" name="Google Shape;238;p1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2400"/>
              <a:buFont typeface="Bookman Old Style"/>
              <a:buNone/>
            </a:pPr>
            <a:r>
              <a:rPr lang="en-US" sz="2400"/>
              <a:t>Suppose that the error in the reaction temperature, in ◦C, for a controlled laboratory experiment is a continuous random variable X having the probability density function</a:t>
            </a:r>
            <a:br>
              <a:rPr lang="en-US" sz="2400"/>
            </a:br>
            <a:endParaRPr sz="2400"/>
          </a:p>
        </p:txBody>
      </p:sp>
      <p:pic>
        <p:nvPicPr>
          <p:cNvPr id="244" name="Google Shape;244;p18"/>
          <p:cNvPicPr preferRelativeResize="0"/>
          <p:nvPr>
            <p:ph idx="1" type="body"/>
          </p:nvPr>
        </p:nvPicPr>
        <p:blipFill rotWithShape="1">
          <a:blip r:embed="rId3">
            <a:alphaModFix/>
          </a:blip>
          <a:srcRect b="0" l="0" r="0" t="0"/>
          <a:stretch/>
        </p:blipFill>
        <p:spPr>
          <a:xfrm>
            <a:off x="7522500" y="1001905"/>
            <a:ext cx="3190875" cy="895350"/>
          </a:xfrm>
          <a:prstGeom prst="rect">
            <a:avLst/>
          </a:prstGeom>
          <a:noFill/>
          <a:ln>
            <a:noFill/>
          </a:ln>
        </p:spPr>
      </p:pic>
      <p:sp>
        <p:nvSpPr>
          <p:cNvPr id="245" name="Google Shape;245;p18"/>
          <p:cNvSpPr txBox="1"/>
          <p:nvPr/>
        </p:nvSpPr>
        <p:spPr>
          <a:xfrm>
            <a:off x="1349406" y="2183907"/>
            <a:ext cx="1020044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246" name="Google Shape;246;p18"/>
          <p:cNvPicPr preferRelativeResize="0"/>
          <p:nvPr/>
        </p:nvPicPr>
        <p:blipFill rotWithShape="1">
          <a:blip r:embed="rId4">
            <a:alphaModFix/>
          </a:blip>
          <a:srcRect b="0" l="0" r="0" t="0"/>
          <a:stretch/>
        </p:blipFill>
        <p:spPr>
          <a:xfrm>
            <a:off x="1200010" y="2022536"/>
            <a:ext cx="4962525" cy="895350"/>
          </a:xfrm>
          <a:prstGeom prst="rect">
            <a:avLst/>
          </a:prstGeom>
          <a:noFill/>
          <a:ln>
            <a:noFill/>
          </a:ln>
        </p:spPr>
      </p:pic>
      <p:pic>
        <p:nvPicPr>
          <p:cNvPr id="247" name="Google Shape;247;p18"/>
          <p:cNvPicPr preferRelativeResize="0"/>
          <p:nvPr/>
        </p:nvPicPr>
        <p:blipFill rotWithShape="1">
          <a:blip r:embed="rId5">
            <a:alphaModFix/>
          </a:blip>
          <a:srcRect b="0" l="0" r="0" t="0"/>
          <a:stretch/>
        </p:blipFill>
        <p:spPr>
          <a:xfrm>
            <a:off x="1320831" y="3061501"/>
            <a:ext cx="8591550" cy="1409700"/>
          </a:xfrm>
          <a:prstGeom prst="rect">
            <a:avLst/>
          </a:prstGeom>
          <a:noFill/>
          <a:ln>
            <a:noFill/>
          </a:ln>
        </p:spPr>
      </p:pic>
      <p:pic>
        <p:nvPicPr>
          <p:cNvPr id="248" name="Google Shape;248;p18"/>
          <p:cNvPicPr preferRelativeResize="0"/>
          <p:nvPr/>
        </p:nvPicPr>
        <p:blipFill rotWithShape="1">
          <a:blip r:embed="rId6">
            <a:alphaModFix/>
          </a:blip>
          <a:srcRect b="0" l="0" r="0" t="0"/>
          <a:stretch/>
        </p:blipFill>
        <p:spPr>
          <a:xfrm>
            <a:off x="1413630" y="4754778"/>
            <a:ext cx="7820025" cy="1609725"/>
          </a:xfrm>
          <a:prstGeom prst="rect">
            <a:avLst/>
          </a:prstGeom>
          <a:noFill/>
          <a:ln>
            <a:noFill/>
          </a:ln>
        </p:spPr>
      </p:pic>
      <p:sp>
        <p:nvSpPr>
          <p:cNvPr id="249" name="Google Shape;249;p1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Cumulative distribution function</a:t>
            </a:r>
            <a:endParaRPr/>
          </a:p>
        </p:txBody>
      </p:sp>
      <p:pic>
        <p:nvPicPr>
          <p:cNvPr id="255" name="Google Shape;255;p19"/>
          <p:cNvPicPr preferRelativeResize="0"/>
          <p:nvPr>
            <p:ph idx="1" type="body"/>
          </p:nvPr>
        </p:nvPicPr>
        <p:blipFill rotWithShape="1">
          <a:blip r:embed="rId3">
            <a:alphaModFix/>
          </a:blip>
          <a:srcRect b="0" l="0" r="0" t="0"/>
          <a:stretch/>
        </p:blipFill>
        <p:spPr>
          <a:xfrm>
            <a:off x="1017064" y="1901696"/>
            <a:ext cx="10058400" cy="2859900"/>
          </a:xfrm>
          <a:prstGeom prst="rect">
            <a:avLst/>
          </a:prstGeom>
          <a:noFill/>
          <a:ln>
            <a:noFill/>
          </a:ln>
        </p:spPr>
      </p:pic>
      <p:sp>
        <p:nvSpPr>
          <p:cNvPr id="256" name="Google Shape;256;p1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Random variable</a:t>
            </a:r>
            <a:endParaRPr/>
          </a:p>
        </p:txBody>
      </p:sp>
      <p:sp>
        <p:nvSpPr>
          <p:cNvPr id="108" name="Google Shape;108;p2"/>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20650" lvl="0" marL="91440" rtl="0" algn="just">
              <a:lnSpc>
                <a:spcPct val="110000"/>
              </a:lnSpc>
              <a:spcBef>
                <a:spcPts val="0"/>
              </a:spcBef>
              <a:spcAft>
                <a:spcPts val="0"/>
              </a:spcAft>
              <a:buSzPts val="1900"/>
              <a:buChar char=" "/>
            </a:pPr>
            <a:r>
              <a:rPr lang="en-US"/>
              <a:t>Consider an experiment of tossing 3 fair coins and counting the number of heads.</a:t>
            </a:r>
            <a:endParaRPr/>
          </a:p>
          <a:p>
            <a:pPr indent="-120650" lvl="0" marL="91440" rtl="0" algn="just">
              <a:lnSpc>
                <a:spcPct val="110000"/>
              </a:lnSpc>
              <a:spcBef>
                <a:spcPts val="1400"/>
              </a:spcBef>
              <a:spcAft>
                <a:spcPts val="0"/>
              </a:spcAft>
              <a:buSzPts val="1900"/>
              <a:buChar char=" "/>
            </a:pPr>
            <a:r>
              <a:rPr lang="en-US"/>
              <a:t>Let X be the number of heads (girls, 1’s). Prior to an experiment, its value is not known. All we can say is that X has to be an integer between 0 and 3.</a:t>
            </a:r>
            <a:endParaRPr/>
          </a:p>
          <a:p>
            <a:pPr indent="0" lvl="0" marL="91440" rtl="0" algn="just">
              <a:lnSpc>
                <a:spcPct val="110000"/>
              </a:lnSpc>
              <a:spcBef>
                <a:spcPts val="1400"/>
              </a:spcBef>
              <a:spcAft>
                <a:spcPts val="0"/>
              </a:spcAft>
              <a:buSzPts val="1900"/>
              <a:buNone/>
            </a:pPr>
            <a:r>
              <a:t/>
            </a:r>
            <a:endParaRPr/>
          </a:p>
          <a:p>
            <a:pPr indent="0" lvl="0" marL="91440" rtl="0" algn="just">
              <a:lnSpc>
                <a:spcPct val="110000"/>
              </a:lnSpc>
              <a:spcBef>
                <a:spcPts val="1400"/>
              </a:spcBef>
              <a:spcAft>
                <a:spcPts val="0"/>
              </a:spcAft>
              <a:buSzPts val="1900"/>
              <a:buNone/>
            </a:pPr>
            <a:r>
              <a:t/>
            </a:r>
            <a:endParaRPr/>
          </a:p>
          <a:p>
            <a:pPr indent="0" lvl="0" marL="91440" rtl="0" algn="just">
              <a:lnSpc>
                <a:spcPct val="110000"/>
              </a:lnSpc>
              <a:spcBef>
                <a:spcPts val="1400"/>
              </a:spcBef>
              <a:spcAft>
                <a:spcPts val="0"/>
              </a:spcAft>
              <a:buSzPts val="1900"/>
              <a:buNone/>
            </a:pPr>
            <a:r>
              <a:t/>
            </a:r>
            <a:endParaRPr/>
          </a:p>
        </p:txBody>
      </p:sp>
      <p:pic>
        <p:nvPicPr>
          <p:cNvPr id="109" name="Google Shape;109;p2"/>
          <p:cNvPicPr preferRelativeResize="0"/>
          <p:nvPr/>
        </p:nvPicPr>
        <p:blipFill rotWithShape="1">
          <a:blip r:embed="rId3">
            <a:alphaModFix/>
          </a:blip>
          <a:srcRect b="0" l="0" r="0" t="0"/>
          <a:stretch/>
        </p:blipFill>
        <p:spPr>
          <a:xfrm>
            <a:off x="336885" y="3488189"/>
            <a:ext cx="7715831" cy="2527600"/>
          </a:xfrm>
          <a:prstGeom prst="rect">
            <a:avLst/>
          </a:prstGeom>
          <a:noFill/>
          <a:ln>
            <a:noFill/>
          </a:ln>
        </p:spPr>
      </p:pic>
      <p:pic>
        <p:nvPicPr>
          <p:cNvPr id="110" name="Google Shape;110;p2"/>
          <p:cNvPicPr preferRelativeResize="0"/>
          <p:nvPr/>
        </p:nvPicPr>
        <p:blipFill rotWithShape="1">
          <a:blip r:embed="rId4">
            <a:alphaModFix/>
          </a:blip>
          <a:srcRect b="0" l="0" r="0" t="0"/>
          <a:stretch/>
        </p:blipFill>
        <p:spPr>
          <a:xfrm>
            <a:off x="8271960" y="2939966"/>
            <a:ext cx="3171825" cy="3400425"/>
          </a:xfrm>
          <a:prstGeom prst="rect">
            <a:avLst/>
          </a:prstGeom>
          <a:noFill/>
          <a:ln>
            <a:noFill/>
          </a:ln>
        </p:spPr>
      </p:pic>
      <p:sp>
        <p:nvSpPr>
          <p:cNvPr id="111" name="Google Shape;111;p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sp>
        <p:nvSpPr>
          <p:cNvPr id="262" name="Google Shape;262;p20"/>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900"/>
              <a:buNone/>
            </a:pPr>
            <a:r>
              <a:t/>
            </a:r>
            <a:endParaRPr/>
          </a:p>
          <a:p>
            <a:pPr indent="0" lvl="0" marL="91440" rtl="0" algn="l">
              <a:lnSpc>
                <a:spcPct val="110000"/>
              </a:lnSpc>
              <a:spcBef>
                <a:spcPts val="1400"/>
              </a:spcBef>
              <a:spcAft>
                <a:spcPts val="0"/>
              </a:spcAft>
              <a:buSzPts val="1900"/>
              <a:buNone/>
            </a:pPr>
            <a:r>
              <a:t/>
            </a:r>
            <a:endParaRPr/>
          </a:p>
          <a:p>
            <a:pPr indent="0" lvl="0" marL="91440" rtl="0" algn="l">
              <a:lnSpc>
                <a:spcPct val="110000"/>
              </a:lnSpc>
              <a:spcBef>
                <a:spcPts val="1400"/>
              </a:spcBef>
              <a:spcAft>
                <a:spcPts val="0"/>
              </a:spcAft>
              <a:buSzPts val="1900"/>
              <a:buNone/>
            </a:pPr>
            <a:r>
              <a:t/>
            </a:r>
            <a:endParaRPr/>
          </a:p>
          <a:p>
            <a:pPr indent="0" lvl="0" marL="0" rtl="0" algn="l">
              <a:lnSpc>
                <a:spcPct val="110000"/>
              </a:lnSpc>
              <a:spcBef>
                <a:spcPts val="1400"/>
              </a:spcBef>
              <a:spcAft>
                <a:spcPts val="0"/>
              </a:spcAft>
              <a:buSzPts val="1900"/>
              <a:buNone/>
            </a:pPr>
            <a:r>
              <a:t/>
            </a:r>
            <a:endParaRPr/>
          </a:p>
        </p:txBody>
      </p:sp>
      <p:pic>
        <p:nvPicPr>
          <p:cNvPr id="263" name="Google Shape;263;p20"/>
          <p:cNvPicPr preferRelativeResize="0"/>
          <p:nvPr/>
        </p:nvPicPr>
        <p:blipFill rotWithShape="1">
          <a:blip r:embed="rId3">
            <a:alphaModFix/>
          </a:blip>
          <a:srcRect b="0" l="0" r="0" t="0"/>
          <a:stretch/>
        </p:blipFill>
        <p:spPr>
          <a:xfrm>
            <a:off x="435792" y="96313"/>
            <a:ext cx="11515725" cy="2847975"/>
          </a:xfrm>
          <a:prstGeom prst="rect">
            <a:avLst/>
          </a:prstGeom>
          <a:noFill/>
          <a:ln>
            <a:noFill/>
          </a:ln>
        </p:spPr>
      </p:pic>
      <p:sp>
        <p:nvSpPr>
          <p:cNvPr id="264" name="Google Shape;264;p2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270" name="Google Shape;270;p21"/>
          <p:cNvPicPr preferRelativeResize="0"/>
          <p:nvPr>
            <p:ph idx="1" type="body"/>
          </p:nvPr>
        </p:nvPicPr>
        <p:blipFill rotWithShape="1">
          <a:blip r:embed="rId3">
            <a:alphaModFix/>
          </a:blip>
          <a:srcRect b="0" l="0" r="0" t="0"/>
          <a:stretch/>
        </p:blipFill>
        <p:spPr>
          <a:xfrm>
            <a:off x="2952998" y="2108200"/>
            <a:ext cx="6346330" cy="3760788"/>
          </a:xfrm>
          <a:prstGeom prst="rect">
            <a:avLst/>
          </a:prstGeom>
          <a:noFill/>
          <a:ln>
            <a:noFill/>
          </a:ln>
        </p:spPr>
      </p:pic>
      <p:sp>
        <p:nvSpPr>
          <p:cNvPr id="271" name="Google Shape;271;p2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Assign probability</a:t>
            </a:r>
            <a:endParaRPr/>
          </a:p>
        </p:txBody>
      </p:sp>
      <p:sp>
        <p:nvSpPr>
          <p:cNvPr id="277" name="Google Shape;277;p22"/>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52400" lvl="0" marL="91440" rtl="0" algn="l">
              <a:lnSpc>
                <a:spcPct val="110000"/>
              </a:lnSpc>
              <a:spcBef>
                <a:spcPts val="0"/>
              </a:spcBef>
              <a:spcAft>
                <a:spcPts val="0"/>
              </a:spcAft>
              <a:buSzPts val="2400"/>
              <a:buChar char=" "/>
            </a:pPr>
            <a:r>
              <a:rPr lang="en-US" sz="2400"/>
              <a:t>T ,F,V,G 🡪 .7/4=.175</a:t>
            </a:r>
            <a:endParaRPr/>
          </a:p>
          <a:p>
            <a:pPr indent="-152400" lvl="0" marL="91440" rtl="0" algn="l">
              <a:lnSpc>
                <a:spcPct val="110000"/>
              </a:lnSpc>
              <a:spcBef>
                <a:spcPts val="1400"/>
              </a:spcBef>
              <a:spcAft>
                <a:spcPts val="0"/>
              </a:spcAft>
              <a:buSzPts val="2400"/>
              <a:buChar char=" "/>
            </a:pPr>
            <a:r>
              <a:rPr lang="en-US" sz="2400"/>
              <a:t>R,Y,U,J,D,C,B🡪 .2/7=.0285</a:t>
            </a:r>
            <a:endParaRPr/>
          </a:p>
          <a:p>
            <a:pPr indent="-152400" lvl="0" marL="91440" rtl="0" algn="l">
              <a:lnSpc>
                <a:spcPct val="110000"/>
              </a:lnSpc>
              <a:spcBef>
                <a:spcPts val="1400"/>
              </a:spcBef>
              <a:spcAft>
                <a:spcPts val="0"/>
              </a:spcAft>
              <a:buSzPts val="2400"/>
              <a:buChar char=" "/>
            </a:pPr>
            <a:r>
              <a:rPr lang="en-US" sz="2400"/>
              <a:t>Other char 🡪 .1/15=.00667</a:t>
            </a:r>
            <a:endParaRPr/>
          </a:p>
          <a:p>
            <a:pPr indent="0" lvl="0" marL="91440" rtl="0" algn="l">
              <a:lnSpc>
                <a:spcPct val="110000"/>
              </a:lnSpc>
              <a:spcBef>
                <a:spcPts val="1400"/>
              </a:spcBef>
              <a:spcAft>
                <a:spcPts val="0"/>
              </a:spcAft>
              <a:buSzPts val="2400"/>
              <a:buNone/>
            </a:pPr>
            <a:r>
              <a:t/>
            </a:r>
            <a:endParaRPr sz="2400"/>
          </a:p>
        </p:txBody>
      </p:sp>
      <p:sp>
        <p:nvSpPr>
          <p:cNvPr id="278" name="Google Shape;278;p2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284" name="Google Shape;284;p23"/>
          <p:cNvPicPr preferRelativeResize="0"/>
          <p:nvPr>
            <p:ph idx="1" type="body"/>
          </p:nvPr>
        </p:nvPicPr>
        <p:blipFill rotWithShape="1">
          <a:blip r:embed="rId3">
            <a:alphaModFix/>
          </a:blip>
          <a:srcRect b="0" l="0" r="0" t="0"/>
          <a:stretch/>
        </p:blipFill>
        <p:spPr>
          <a:xfrm>
            <a:off x="275317" y="2109395"/>
            <a:ext cx="9937154" cy="616050"/>
          </a:xfrm>
          <a:prstGeom prst="rect">
            <a:avLst/>
          </a:prstGeom>
          <a:noFill/>
          <a:ln>
            <a:noFill/>
          </a:ln>
        </p:spPr>
      </p:pic>
      <p:pic>
        <p:nvPicPr>
          <p:cNvPr id="285" name="Google Shape;285;p23"/>
          <p:cNvPicPr preferRelativeResize="0"/>
          <p:nvPr/>
        </p:nvPicPr>
        <p:blipFill rotWithShape="1">
          <a:blip r:embed="rId4">
            <a:alphaModFix/>
          </a:blip>
          <a:srcRect b="0" l="0" r="0" t="0"/>
          <a:stretch/>
        </p:blipFill>
        <p:spPr>
          <a:xfrm>
            <a:off x="2767379" y="3072912"/>
            <a:ext cx="5162550" cy="3314700"/>
          </a:xfrm>
          <a:prstGeom prst="rect">
            <a:avLst/>
          </a:prstGeom>
          <a:noFill/>
          <a:ln>
            <a:noFill/>
          </a:ln>
        </p:spPr>
      </p:pic>
      <p:sp>
        <p:nvSpPr>
          <p:cNvPr id="286" name="Google Shape;286;p2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Joint probability distribution</a:t>
            </a:r>
            <a:endParaRPr/>
          </a:p>
        </p:txBody>
      </p:sp>
      <p:sp>
        <p:nvSpPr>
          <p:cNvPr id="292" name="Google Shape;292;p24"/>
          <p:cNvSpPr txBox="1"/>
          <p:nvPr>
            <p:ph idx="1" type="body"/>
          </p:nvPr>
        </p:nvSpPr>
        <p:spPr>
          <a:xfrm>
            <a:off x="719090" y="2108201"/>
            <a:ext cx="11185865" cy="4348583"/>
          </a:xfrm>
          <a:prstGeom prst="rect">
            <a:avLst/>
          </a:prstGeom>
          <a:noFill/>
          <a:ln>
            <a:noFill/>
          </a:ln>
        </p:spPr>
        <p:txBody>
          <a:bodyPr anchorCtr="0" anchor="t" bIns="45700" lIns="0" spcFirstLastPara="1" rIns="0" wrap="square" tIns="45700">
            <a:normAutofit/>
          </a:bodyPr>
          <a:lstStyle/>
          <a:p>
            <a:pPr indent="-127000" lvl="0" marL="91440" rtl="0" algn="l">
              <a:lnSpc>
                <a:spcPct val="110000"/>
              </a:lnSpc>
              <a:spcBef>
                <a:spcPts val="0"/>
              </a:spcBef>
              <a:spcAft>
                <a:spcPts val="0"/>
              </a:spcAft>
              <a:buSzPts val="2000"/>
              <a:buFont typeface="Noto Sans Symbols"/>
              <a:buChar char="❑"/>
            </a:pPr>
            <a:r>
              <a:rPr lang="en-US" sz="2000">
                <a:latin typeface="Times New Roman"/>
                <a:ea typeface="Times New Roman"/>
                <a:cs typeface="Times New Roman"/>
                <a:sym typeface="Times New Roman"/>
              </a:rPr>
              <a:t>One-dimensional sample spaces</a:t>
            </a:r>
            <a:endParaRPr/>
          </a:p>
          <a:p>
            <a:pPr indent="-127000" lvl="0" marL="91440" rtl="0" algn="l">
              <a:lnSpc>
                <a:spcPct val="110000"/>
              </a:lnSpc>
              <a:spcBef>
                <a:spcPts val="1400"/>
              </a:spcBef>
              <a:spcAft>
                <a:spcPts val="0"/>
              </a:spcAft>
              <a:buSzPts val="2000"/>
              <a:buFont typeface="Noto Sans Symbols"/>
              <a:buChar char="❑"/>
            </a:pPr>
            <a:r>
              <a:rPr lang="en-US" sz="2000">
                <a:latin typeface="Times New Roman"/>
                <a:ea typeface="Times New Roman"/>
                <a:cs typeface="Times New Roman"/>
                <a:sym typeface="Times New Roman"/>
              </a:rPr>
              <a:t>Measure the amount of precipitate P and volume V of gas released from a controlled chemical experiment two-dimensional sample space consisting of the outcomes (p, v)</a:t>
            </a:r>
            <a:endParaRPr/>
          </a:p>
          <a:p>
            <a:pPr indent="-127000" lvl="0" marL="91440" rtl="0" algn="l">
              <a:lnSpc>
                <a:spcPct val="110000"/>
              </a:lnSpc>
              <a:spcBef>
                <a:spcPts val="1400"/>
              </a:spcBef>
              <a:spcAft>
                <a:spcPts val="0"/>
              </a:spcAft>
              <a:buSzPts val="2000"/>
              <a:buFont typeface="Noto Sans Symbols"/>
              <a:buChar char="❑"/>
            </a:pPr>
            <a:r>
              <a:rPr lang="en-US" sz="2000">
                <a:latin typeface="Times New Roman"/>
                <a:ea typeface="Times New Roman"/>
                <a:cs typeface="Times New Roman"/>
                <a:sym typeface="Times New Roman"/>
              </a:rPr>
              <a:t>Hardness H and tensile </a:t>
            </a:r>
            <a:r>
              <a:rPr lang="en-US" sz="2200">
                <a:latin typeface="Times New Roman"/>
                <a:ea typeface="Times New Roman"/>
                <a:cs typeface="Times New Roman"/>
                <a:sym typeface="Times New Roman"/>
              </a:rPr>
              <a:t>strength</a:t>
            </a:r>
            <a:r>
              <a:rPr lang="en-US" sz="2000">
                <a:latin typeface="Times New Roman"/>
                <a:ea typeface="Times New Roman"/>
                <a:cs typeface="Times New Roman"/>
                <a:sym typeface="Times New Roman"/>
              </a:rPr>
              <a:t> T of cold-drawn copper, resulting in the outcomes (h, t).</a:t>
            </a:r>
            <a:endParaRPr/>
          </a:p>
          <a:p>
            <a:pPr indent="-127000" lvl="0" marL="91440" rtl="0" algn="l">
              <a:lnSpc>
                <a:spcPct val="110000"/>
              </a:lnSpc>
              <a:spcBef>
                <a:spcPts val="1400"/>
              </a:spcBef>
              <a:spcAft>
                <a:spcPts val="0"/>
              </a:spcAft>
              <a:buSzPts val="2000"/>
              <a:buFont typeface="Noto Sans Symbols"/>
              <a:buChar char="❑"/>
            </a:pPr>
            <a:r>
              <a:rPr lang="en-US" sz="2000">
                <a:latin typeface="Times New Roman"/>
                <a:ea typeface="Times New Roman"/>
                <a:cs typeface="Times New Roman"/>
                <a:sym typeface="Times New Roman"/>
              </a:rPr>
              <a:t>If X and Y are two discrete random variables, the probability distribution for their simultaneous occurrence can be represented by a function with values f(x, y) for any pair of values (x, y) within the range of the random variables X and Y . It is customary to refer to this function as the joint probability distribution of X and Y .</a:t>
            </a:r>
            <a:endParaRPr/>
          </a:p>
        </p:txBody>
      </p:sp>
      <p:pic>
        <p:nvPicPr>
          <p:cNvPr id="293" name="Google Shape;293;p24"/>
          <p:cNvPicPr preferRelativeResize="0"/>
          <p:nvPr/>
        </p:nvPicPr>
        <p:blipFill rotWithShape="1">
          <a:blip r:embed="rId3">
            <a:alphaModFix/>
          </a:blip>
          <a:srcRect b="0" l="0" r="0" t="0"/>
          <a:stretch/>
        </p:blipFill>
        <p:spPr>
          <a:xfrm>
            <a:off x="511576" y="5396884"/>
            <a:ext cx="4191000" cy="609600"/>
          </a:xfrm>
          <a:prstGeom prst="rect">
            <a:avLst/>
          </a:prstGeom>
          <a:noFill/>
          <a:ln>
            <a:noFill/>
          </a:ln>
        </p:spPr>
      </p:pic>
      <p:sp>
        <p:nvSpPr>
          <p:cNvPr id="294" name="Google Shape;294;p2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Joint probability distribution</a:t>
            </a:r>
            <a:endParaRPr/>
          </a:p>
        </p:txBody>
      </p:sp>
      <p:sp>
        <p:nvSpPr>
          <p:cNvPr id="300" name="Google Shape;300;p25"/>
          <p:cNvSpPr txBox="1"/>
          <p:nvPr>
            <p:ph idx="1" type="body"/>
          </p:nvPr>
        </p:nvSpPr>
        <p:spPr>
          <a:xfrm>
            <a:off x="1097280" y="1935331"/>
            <a:ext cx="10058400" cy="3933761"/>
          </a:xfrm>
          <a:prstGeom prst="rect">
            <a:avLst/>
          </a:prstGeom>
          <a:noFill/>
          <a:ln>
            <a:noFill/>
          </a:ln>
        </p:spPr>
        <p:txBody>
          <a:bodyPr anchorCtr="0" anchor="t" bIns="45700" lIns="0" spcFirstLastPara="1" rIns="0" wrap="square" tIns="45700">
            <a:normAutofit/>
          </a:bodyPr>
          <a:lstStyle/>
          <a:p>
            <a:pPr indent="-127000" lvl="0" marL="91440" rtl="0" algn="l">
              <a:lnSpc>
                <a:spcPct val="110000"/>
              </a:lnSpc>
              <a:spcBef>
                <a:spcPts val="0"/>
              </a:spcBef>
              <a:spcAft>
                <a:spcPts val="0"/>
              </a:spcAft>
              <a:buSzPts val="2000"/>
              <a:buChar char=" "/>
            </a:pPr>
            <a:r>
              <a:rPr lang="en-US" sz="2000">
                <a:latin typeface="Times New Roman"/>
                <a:ea typeface="Times New Roman"/>
                <a:cs typeface="Times New Roman"/>
                <a:sym typeface="Times New Roman"/>
              </a:rPr>
              <a:t>The values f(x, y) give the probability that outcomes x and y occur at the same time.</a:t>
            </a:r>
            <a:endParaRPr/>
          </a:p>
          <a:p>
            <a:pPr indent="-127000" lvl="0" marL="91440" rtl="0" algn="l">
              <a:lnSpc>
                <a:spcPct val="110000"/>
              </a:lnSpc>
              <a:spcBef>
                <a:spcPts val="1400"/>
              </a:spcBef>
              <a:spcAft>
                <a:spcPts val="0"/>
              </a:spcAft>
              <a:buSzPts val="2000"/>
              <a:buChar char=" "/>
            </a:pPr>
            <a:r>
              <a:rPr lang="en-US" sz="2000">
                <a:latin typeface="Times New Roman"/>
                <a:ea typeface="Times New Roman"/>
                <a:cs typeface="Times New Roman"/>
                <a:sym typeface="Times New Roman"/>
              </a:rPr>
              <a:t>For example, if an 18-wheeler is to have its tires serviced and X represents the number of miles these tires have been driven and Y represents the number of tires that need to be replaced, then f(30000, 5) is the probability that the tires are used over 30,000 miles and the truck needs 5 new tires.</a:t>
            </a:r>
            <a:endParaRPr/>
          </a:p>
        </p:txBody>
      </p:sp>
      <p:pic>
        <p:nvPicPr>
          <p:cNvPr id="301" name="Google Shape;301;p25"/>
          <p:cNvPicPr preferRelativeResize="0"/>
          <p:nvPr/>
        </p:nvPicPr>
        <p:blipFill rotWithShape="1">
          <a:blip r:embed="rId3">
            <a:alphaModFix/>
          </a:blip>
          <a:srcRect b="0" l="0" r="0" t="0"/>
          <a:stretch/>
        </p:blipFill>
        <p:spPr>
          <a:xfrm>
            <a:off x="1136341" y="3776295"/>
            <a:ext cx="8850390" cy="3018173"/>
          </a:xfrm>
          <a:prstGeom prst="rect">
            <a:avLst/>
          </a:prstGeom>
          <a:noFill/>
          <a:ln>
            <a:noFill/>
          </a:ln>
        </p:spPr>
      </p:pic>
      <p:sp>
        <p:nvSpPr>
          <p:cNvPr id="302" name="Google Shape;302;p2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308" name="Google Shape;308;p26"/>
          <p:cNvPicPr preferRelativeResize="0"/>
          <p:nvPr>
            <p:ph idx="1" type="body"/>
          </p:nvPr>
        </p:nvPicPr>
        <p:blipFill rotWithShape="1">
          <a:blip r:embed="rId3">
            <a:alphaModFix/>
          </a:blip>
          <a:srcRect b="0" l="0" r="0" t="0"/>
          <a:stretch/>
        </p:blipFill>
        <p:spPr>
          <a:xfrm>
            <a:off x="1061452" y="215388"/>
            <a:ext cx="10058400" cy="2006745"/>
          </a:xfrm>
          <a:prstGeom prst="rect">
            <a:avLst/>
          </a:prstGeom>
          <a:noFill/>
          <a:ln>
            <a:noFill/>
          </a:ln>
        </p:spPr>
      </p:pic>
      <p:pic>
        <p:nvPicPr>
          <p:cNvPr id="309" name="Google Shape;309;p26"/>
          <p:cNvPicPr preferRelativeResize="0"/>
          <p:nvPr/>
        </p:nvPicPr>
        <p:blipFill rotWithShape="1">
          <a:blip r:embed="rId4">
            <a:alphaModFix/>
          </a:blip>
          <a:srcRect b="0" l="0" r="0" t="0"/>
          <a:stretch/>
        </p:blipFill>
        <p:spPr>
          <a:xfrm>
            <a:off x="0" y="2411187"/>
            <a:ext cx="12192000" cy="2000114"/>
          </a:xfrm>
          <a:prstGeom prst="rect">
            <a:avLst/>
          </a:prstGeom>
          <a:noFill/>
          <a:ln>
            <a:noFill/>
          </a:ln>
        </p:spPr>
      </p:pic>
      <p:pic>
        <p:nvPicPr>
          <p:cNvPr id="310" name="Google Shape;310;p26"/>
          <p:cNvPicPr preferRelativeResize="0"/>
          <p:nvPr/>
        </p:nvPicPr>
        <p:blipFill rotWithShape="1">
          <a:blip r:embed="rId5">
            <a:alphaModFix/>
          </a:blip>
          <a:srcRect b="0" l="0" r="0" t="0"/>
          <a:stretch/>
        </p:blipFill>
        <p:spPr>
          <a:xfrm>
            <a:off x="1843411" y="4711639"/>
            <a:ext cx="3924300" cy="1181100"/>
          </a:xfrm>
          <a:prstGeom prst="rect">
            <a:avLst/>
          </a:prstGeom>
          <a:noFill/>
          <a:ln>
            <a:noFill/>
          </a:ln>
        </p:spPr>
      </p:pic>
      <p:sp>
        <p:nvSpPr>
          <p:cNvPr id="311" name="Google Shape;311;p2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7"/>
          <p:cNvSpPr txBox="1"/>
          <p:nvPr>
            <p:ph type="title"/>
          </p:nvPr>
        </p:nvSpPr>
        <p:spPr>
          <a:xfrm>
            <a:off x="1097280" y="286603"/>
            <a:ext cx="10058400" cy="140903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317" name="Google Shape;317;p27"/>
          <p:cNvPicPr preferRelativeResize="0"/>
          <p:nvPr>
            <p:ph idx="1" type="body"/>
          </p:nvPr>
        </p:nvPicPr>
        <p:blipFill rotWithShape="1">
          <a:blip r:embed="rId3">
            <a:alphaModFix/>
          </a:blip>
          <a:srcRect b="0" l="0" r="0" t="0"/>
          <a:stretch/>
        </p:blipFill>
        <p:spPr>
          <a:xfrm>
            <a:off x="1628158" y="2259121"/>
            <a:ext cx="6563527" cy="3760788"/>
          </a:xfrm>
          <a:prstGeom prst="rect">
            <a:avLst/>
          </a:prstGeom>
          <a:noFill/>
          <a:ln>
            <a:noFill/>
          </a:ln>
        </p:spPr>
      </p:pic>
      <p:sp>
        <p:nvSpPr>
          <p:cNvPr id="318" name="Google Shape;318;p2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19" name="Google Shape;319;p27"/>
          <p:cNvPicPr preferRelativeResize="0"/>
          <p:nvPr>
            <p:ph idx="1" type="body"/>
          </p:nvPr>
        </p:nvPicPr>
        <p:blipFill rotWithShape="1">
          <a:blip r:embed="rId4">
            <a:alphaModFix/>
          </a:blip>
          <a:srcRect b="0" l="0" r="0" t="0"/>
          <a:stretch/>
        </p:blipFill>
        <p:spPr>
          <a:xfrm>
            <a:off x="1061452" y="215388"/>
            <a:ext cx="10058400" cy="20067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325" name="Google Shape;325;p28"/>
          <p:cNvPicPr preferRelativeResize="0"/>
          <p:nvPr>
            <p:ph idx="1" type="body"/>
          </p:nvPr>
        </p:nvPicPr>
        <p:blipFill rotWithShape="1">
          <a:blip r:embed="rId3">
            <a:alphaModFix/>
          </a:blip>
          <a:srcRect b="0" l="0" r="0" t="0"/>
          <a:stretch/>
        </p:blipFill>
        <p:spPr>
          <a:xfrm>
            <a:off x="969578" y="115756"/>
            <a:ext cx="9496425" cy="1762125"/>
          </a:xfrm>
          <a:prstGeom prst="rect">
            <a:avLst/>
          </a:prstGeom>
          <a:noFill/>
          <a:ln>
            <a:noFill/>
          </a:ln>
        </p:spPr>
      </p:pic>
      <p:sp>
        <p:nvSpPr>
          <p:cNvPr id="326" name="Google Shape;326;p2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27" name="Google Shape;327;p28"/>
          <p:cNvPicPr preferRelativeResize="0"/>
          <p:nvPr/>
        </p:nvPicPr>
        <p:blipFill rotWithShape="1">
          <a:blip r:embed="rId4">
            <a:alphaModFix/>
          </a:blip>
          <a:srcRect b="0" l="0" r="0" t="0"/>
          <a:stretch/>
        </p:blipFill>
        <p:spPr>
          <a:xfrm>
            <a:off x="971410" y="2095084"/>
            <a:ext cx="7248525" cy="2809875"/>
          </a:xfrm>
          <a:prstGeom prst="rect">
            <a:avLst/>
          </a:prstGeom>
          <a:noFill/>
          <a:ln>
            <a:noFill/>
          </a:ln>
        </p:spPr>
      </p:pic>
      <p:sp>
        <p:nvSpPr>
          <p:cNvPr id="328" name="Google Shape;328;p28"/>
          <p:cNvSpPr txBox="1"/>
          <p:nvPr/>
        </p:nvSpPr>
        <p:spPr>
          <a:xfrm>
            <a:off x="1118586" y="4953740"/>
            <a:ext cx="12428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ibre Franklin"/>
                <a:ea typeface="Libre Franklin"/>
                <a:cs typeface="Libre Franklin"/>
                <a:sym typeface="Libre Franklin"/>
              </a:rPr>
              <a:t>(c) 1</a:t>
            </a:r>
            <a:endParaRPr/>
          </a:p>
        </p:txBody>
      </p:sp>
      <p:pic>
        <p:nvPicPr>
          <p:cNvPr id="329" name="Google Shape;329;p28"/>
          <p:cNvPicPr preferRelativeResize="0"/>
          <p:nvPr/>
        </p:nvPicPr>
        <p:blipFill rotWithShape="1">
          <a:blip r:embed="rId5">
            <a:alphaModFix/>
          </a:blip>
          <a:srcRect b="0" l="0" r="0" t="0"/>
          <a:stretch/>
        </p:blipFill>
        <p:spPr>
          <a:xfrm>
            <a:off x="3324641" y="4859553"/>
            <a:ext cx="7229475" cy="140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Joint density function</a:t>
            </a:r>
            <a:endParaRPr/>
          </a:p>
        </p:txBody>
      </p:sp>
      <p:sp>
        <p:nvSpPr>
          <p:cNvPr id="335" name="Google Shape;335;p29"/>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900"/>
              <a:buNone/>
            </a:pPr>
            <a:r>
              <a:t/>
            </a:r>
            <a:endParaRPr/>
          </a:p>
        </p:txBody>
      </p:sp>
      <p:pic>
        <p:nvPicPr>
          <p:cNvPr id="336" name="Google Shape;336;p29"/>
          <p:cNvPicPr preferRelativeResize="0"/>
          <p:nvPr/>
        </p:nvPicPr>
        <p:blipFill rotWithShape="1">
          <a:blip r:embed="rId3">
            <a:alphaModFix/>
          </a:blip>
          <a:srcRect b="0" l="0" r="0" t="0"/>
          <a:stretch/>
        </p:blipFill>
        <p:spPr>
          <a:xfrm>
            <a:off x="0" y="2119558"/>
            <a:ext cx="12192000" cy="4483194"/>
          </a:xfrm>
          <a:prstGeom prst="rect">
            <a:avLst/>
          </a:prstGeom>
          <a:noFill/>
          <a:ln>
            <a:noFill/>
          </a:ln>
        </p:spPr>
      </p:pic>
      <p:sp>
        <p:nvSpPr>
          <p:cNvPr id="337" name="Google Shape;337;p2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Random variable</a:t>
            </a:r>
            <a:endParaRPr/>
          </a:p>
        </p:txBody>
      </p:sp>
      <p:sp>
        <p:nvSpPr>
          <p:cNvPr id="117" name="Google Shape;117;p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lnSpcReduction="10000"/>
          </a:bodyPr>
          <a:lstStyle/>
          <a:p>
            <a:pPr indent="-127000" lvl="0" marL="91440" rtl="0" algn="just">
              <a:lnSpc>
                <a:spcPct val="110000"/>
              </a:lnSpc>
              <a:spcBef>
                <a:spcPts val="0"/>
              </a:spcBef>
              <a:spcAft>
                <a:spcPts val="0"/>
              </a:spcAft>
              <a:buSzPts val="2000"/>
              <a:buChar char=" "/>
            </a:pPr>
            <a:r>
              <a:rPr lang="en-US" sz="2000">
                <a:latin typeface="Times New Roman"/>
                <a:ea typeface="Times New Roman"/>
                <a:cs typeface="Times New Roman"/>
                <a:sym typeface="Times New Roman"/>
              </a:rPr>
              <a:t>Two balls are drawn in succession without replacement from an urn containing 4 red balls and 3 black balls. The possible outcomes and the values y of the random variable Y , where Y is the number of red balls, are</a:t>
            </a:r>
            <a:endParaRPr/>
          </a:p>
          <a:p>
            <a:pPr indent="0" lvl="0" marL="91440" rtl="0" algn="just">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just">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just">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just">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127000" lvl="0" marL="91440" rtl="0" algn="just">
              <a:lnSpc>
                <a:spcPct val="110000"/>
              </a:lnSpc>
              <a:spcBef>
                <a:spcPts val="1400"/>
              </a:spcBef>
              <a:spcAft>
                <a:spcPts val="0"/>
              </a:spcAft>
              <a:buSzPts val="2000"/>
              <a:buChar char=" "/>
            </a:pPr>
            <a:r>
              <a:rPr lang="en-US" sz="2000">
                <a:latin typeface="Times New Roman"/>
                <a:ea typeface="Times New Roman"/>
                <a:cs typeface="Times New Roman"/>
                <a:sym typeface="Times New Roman"/>
              </a:rPr>
              <a:t>A random variable is a function that associates a real number with each element in the sample space.</a:t>
            </a:r>
            <a:endParaRPr/>
          </a:p>
          <a:p>
            <a:pPr indent="0" lvl="0" marL="91440" rtl="0" algn="just">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just">
              <a:lnSpc>
                <a:spcPct val="110000"/>
              </a:lnSpc>
              <a:spcBef>
                <a:spcPts val="1400"/>
              </a:spcBef>
              <a:spcAft>
                <a:spcPts val="0"/>
              </a:spcAft>
              <a:buSzPts val="1900"/>
              <a:buNone/>
            </a:pPr>
            <a:r>
              <a:t/>
            </a:r>
            <a:endParaRPr/>
          </a:p>
        </p:txBody>
      </p:sp>
      <p:pic>
        <p:nvPicPr>
          <p:cNvPr id="118" name="Google Shape;118;p3"/>
          <p:cNvPicPr preferRelativeResize="0"/>
          <p:nvPr/>
        </p:nvPicPr>
        <p:blipFill rotWithShape="1">
          <a:blip r:embed="rId3">
            <a:alphaModFix/>
          </a:blip>
          <a:srcRect b="0" l="0" r="0" t="0"/>
          <a:stretch/>
        </p:blipFill>
        <p:spPr>
          <a:xfrm>
            <a:off x="1225826" y="3149210"/>
            <a:ext cx="2895600" cy="1876425"/>
          </a:xfrm>
          <a:prstGeom prst="rect">
            <a:avLst/>
          </a:prstGeom>
          <a:noFill/>
          <a:ln>
            <a:noFill/>
          </a:ln>
        </p:spPr>
      </p:pic>
      <p:pic>
        <p:nvPicPr>
          <p:cNvPr id="119" name="Google Shape;119;p3"/>
          <p:cNvPicPr preferRelativeResize="0"/>
          <p:nvPr/>
        </p:nvPicPr>
        <p:blipFill rotWithShape="1">
          <a:blip r:embed="rId4">
            <a:alphaModFix/>
          </a:blip>
          <a:srcRect b="0" l="0" r="0" t="0"/>
          <a:stretch/>
        </p:blipFill>
        <p:spPr>
          <a:xfrm>
            <a:off x="4515852" y="3378869"/>
            <a:ext cx="6432885" cy="1447800"/>
          </a:xfrm>
          <a:prstGeom prst="rect">
            <a:avLst/>
          </a:prstGeom>
          <a:noFill/>
          <a:ln>
            <a:noFill/>
          </a:ln>
        </p:spPr>
      </p:pic>
      <p:sp>
        <p:nvSpPr>
          <p:cNvPr id="120" name="Google Shape;120;p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Example</a:t>
            </a:r>
            <a:endParaRPr/>
          </a:p>
        </p:txBody>
      </p:sp>
      <p:pic>
        <p:nvPicPr>
          <p:cNvPr id="343" name="Google Shape;343;p30"/>
          <p:cNvPicPr preferRelativeResize="0"/>
          <p:nvPr>
            <p:ph idx="1" type="body"/>
          </p:nvPr>
        </p:nvPicPr>
        <p:blipFill rotWithShape="1">
          <a:blip r:embed="rId3">
            <a:alphaModFix/>
          </a:blip>
          <a:srcRect b="0" l="0" r="0" t="0"/>
          <a:stretch/>
        </p:blipFill>
        <p:spPr>
          <a:xfrm>
            <a:off x="1105841" y="2024109"/>
            <a:ext cx="10058400" cy="3632426"/>
          </a:xfrm>
          <a:prstGeom prst="rect">
            <a:avLst/>
          </a:prstGeom>
          <a:noFill/>
          <a:ln>
            <a:noFill/>
          </a:ln>
        </p:spPr>
      </p:pic>
      <p:sp>
        <p:nvSpPr>
          <p:cNvPr id="344" name="Google Shape;344;p3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350" name="Google Shape;350;p31"/>
          <p:cNvPicPr preferRelativeResize="0"/>
          <p:nvPr>
            <p:ph idx="1" type="body"/>
          </p:nvPr>
        </p:nvPicPr>
        <p:blipFill rotWithShape="1">
          <a:blip r:embed="rId3">
            <a:alphaModFix/>
          </a:blip>
          <a:srcRect b="0" l="0" r="0" t="0"/>
          <a:stretch/>
        </p:blipFill>
        <p:spPr>
          <a:xfrm>
            <a:off x="201381" y="0"/>
            <a:ext cx="8565927" cy="6205491"/>
          </a:xfrm>
          <a:prstGeom prst="rect">
            <a:avLst/>
          </a:prstGeom>
          <a:noFill/>
          <a:ln>
            <a:noFill/>
          </a:ln>
        </p:spPr>
      </p:pic>
      <p:sp>
        <p:nvSpPr>
          <p:cNvPr id="351" name="Google Shape;351;p3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357" name="Google Shape;357;p32"/>
          <p:cNvPicPr preferRelativeResize="0"/>
          <p:nvPr>
            <p:ph idx="1" type="body"/>
          </p:nvPr>
        </p:nvPicPr>
        <p:blipFill rotWithShape="1">
          <a:blip r:embed="rId3">
            <a:alphaModFix/>
          </a:blip>
          <a:srcRect b="0" l="0" r="0" t="0"/>
          <a:stretch/>
        </p:blipFill>
        <p:spPr>
          <a:xfrm>
            <a:off x="-193607" y="390617"/>
            <a:ext cx="12385607" cy="6085890"/>
          </a:xfrm>
          <a:prstGeom prst="rect">
            <a:avLst/>
          </a:prstGeom>
          <a:noFill/>
          <a:ln>
            <a:noFill/>
          </a:ln>
        </p:spPr>
      </p:pic>
      <p:sp>
        <p:nvSpPr>
          <p:cNvPr id="358" name="Google Shape;358;p3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364" name="Google Shape;364;p33"/>
          <p:cNvPicPr preferRelativeResize="0"/>
          <p:nvPr>
            <p:ph idx="1" type="body"/>
          </p:nvPr>
        </p:nvPicPr>
        <p:blipFill rotWithShape="1">
          <a:blip r:embed="rId3">
            <a:alphaModFix/>
          </a:blip>
          <a:srcRect b="0" l="0" r="0" t="0"/>
          <a:stretch/>
        </p:blipFill>
        <p:spPr>
          <a:xfrm>
            <a:off x="6926820" y="84627"/>
            <a:ext cx="5357374" cy="2330365"/>
          </a:xfrm>
          <a:prstGeom prst="rect">
            <a:avLst/>
          </a:prstGeom>
          <a:noFill/>
          <a:ln>
            <a:noFill/>
          </a:ln>
        </p:spPr>
      </p:pic>
      <p:pic>
        <p:nvPicPr>
          <p:cNvPr id="365" name="Google Shape;365;p33"/>
          <p:cNvPicPr preferRelativeResize="0"/>
          <p:nvPr/>
        </p:nvPicPr>
        <p:blipFill rotWithShape="1">
          <a:blip r:embed="rId4">
            <a:alphaModFix/>
          </a:blip>
          <a:srcRect b="0" l="0" r="0" t="0"/>
          <a:stretch/>
        </p:blipFill>
        <p:spPr>
          <a:xfrm>
            <a:off x="-1719071" y="604612"/>
            <a:ext cx="9601200" cy="727881"/>
          </a:xfrm>
          <a:prstGeom prst="rect">
            <a:avLst/>
          </a:prstGeom>
          <a:noFill/>
          <a:ln>
            <a:noFill/>
          </a:ln>
        </p:spPr>
      </p:pic>
      <p:pic>
        <p:nvPicPr>
          <p:cNvPr id="366" name="Google Shape;366;p33"/>
          <p:cNvPicPr preferRelativeResize="0"/>
          <p:nvPr/>
        </p:nvPicPr>
        <p:blipFill rotWithShape="1">
          <a:blip r:embed="rId5">
            <a:alphaModFix/>
          </a:blip>
          <a:srcRect b="0" l="0" r="0" t="0"/>
          <a:stretch/>
        </p:blipFill>
        <p:spPr>
          <a:xfrm>
            <a:off x="183323" y="2320968"/>
            <a:ext cx="9056708" cy="3933527"/>
          </a:xfrm>
          <a:prstGeom prst="rect">
            <a:avLst/>
          </a:prstGeom>
          <a:noFill/>
          <a:ln>
            <a:noFill/>
          </a:ln>
        </p:spPr>
      </p:pic>
      <p:sp>
        <p:nvSpPr>
          <p:cNvPr id="367" name="Google Shape;367;p3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373" name="Google Shape;373;p34"/>
          <p:cNvPicPr preferRelativeResize="0"/>
          <p:nvPr>
            <p:ph idx="1" type="body"/>
          </p:nvPr>
        </p:nvPicPr>
        <p:blipFill rotWithShape="1">
          <a:blip r:embed="rId3">
            <a:alphaModFix/>
          </a:blip>
          <a:srcRect b="0" l="0" r="0" t="0"/>
          <a:stretch/>
        </p:blipFill>
        <p:spPr>
          <a:xfrm>
            <a:off x="1061452" y="3272612"/>
            <a:ext cx="10058400" cy="3012188"/>
          </a:xfrm>
          <a:prstGeom prst="rect">
            <a:avLst/>
          </a:prstGeom>
          <a:noFill/>
          <a:ln>
            <a:noFill/>
          </a:ln>
        </p:spPr>
      </p:pic>
      <p:pic>
        <p:nvPicPr>
          <p:cNvPr id="374" name="Google Shape;374;p34"/>
          <p:cNvPicPr preferRelativeResize="0"/>
          <p:nvPr/>
        </p:nvPicPr>
        <p:blipFill rotWithShape="1">
          <a:blip r:embed="rId4">
            <a:alphaModFix/>
          </a:blip>
          <a:srcRect b="0" l="0" r="0" t="0"/>
          <a:stretch/>
        </p:blipFill>
        <p:spPr>
          <a:xfrm>
            <a:off x="399496" y="113156"/>
            <a:ext cx="9445840" cy="2248303"/>
          </a:xfrm>
          <a:prstGeom prst="rect">
            <a:avLst/>
          </a:prstGeom>
          <a:noFill/>
          <a:ln>
            <a:noFill/>
          </a:ln>
        </p:spPr>
      </p:pic>
      <p:pic>
        <p:nvPicPr>
          <p:cNvPr id="375" name="Google Shape;375;p34"/>
          <p:cNvPicPr preferRelativeResize="0"/>
          <p:nvPr/>
        </p:nvPicPr>
        <p:blipFill rotWithShape="1">
          <a:blip r:embed="rId5">
            <a:alphaModFix/>
          </a:blip>
          <a:srcRect b="0" l="0" r="0" t="0"/>
          <a:stretch/>
        </p:blipFill>
        <p:spPr>
          <a:xfrm>
            <a:off x="945240" y="2447971"/>
            <a:ext cx="9324975" cy="523875"/>
          </a:xfrm>
          <a:prstGeom prst="rect">
            <a:avLst/>
          </a:prstGeom>
          <a:noFill/>
          <a:ln>
            <a:noFill/>
          </a:ln>
        </p:spPr>
      </p:pic>
      <p:sp>
        <p:nvSpPr>
          <p:cNvPr id="376" name="Google Shape;376;p3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Fact</a:t>
            </a:r>
            <a:endParaRPr/>
          </a:p>
        </p:txBody>
      </p:sp>
      <p:pic>
        <p:nvPicPr>
          <p:cNvPr id="382" name="Google Shape;382;p35"/>
          <p:cNvPicPr preferRelativeResize="0"/>
          <p:nvPr>
            <p:ph idx="1" type="body"/>
          </p:nvPr>
        </p:nvPicPr>
        <p:blipFill rotWithShape="1">
          <a:blip r:embed="rId3">
            <a:alphaModFix/>
          </a:blip>
          <a:srcRect b="0" l="0" r="0" t="0"/>
          <a:stretch/>
        </p:blipFill>
        <p:spPr>
          <a:xfrm>
            <a:off x="1746050" y="2379216"/>
            <a:ext cx="6883045" cy="2886438"/>
          </a:xfrm>
          <a:prstGeom prst="rect">
            <a:avLst/>
          </a:prstGeom>
          <a:noFill/>
          <a:ln>
            <a:noFill/>
          </a:ln>
        </p:spPr>
      </p:pic>
      <p:sp>
        <p:nvSpPr>
          <p:cNvPr id="383" name="Google Shape;383;p3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Conditional probability</a:t>
            </a:r>
            <a:endParaRPr/>
          </a:p>
        </p:txBody>
      </p:sp>
      <p:sp>
        <p:nvSpPr>
          <p:cNvPr id="389" name="Google Shape;389;p36"/>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900"/>
              <a:buNone/>
            </a:pPr>
            <a:r>
              <a:t/>
            </a:r>
            <a:endParaRPr/>
          </a:p>
        </p:txBody>
      </p:sp>
      <p:pic>
        <p:nvPicPr>
          <p:cNvPr id="390" name="Google Shape;390;p36"/>
          <p:cNvPicPr preferRelativeResize="0"/>
          <p:nvPr/>
        </p:nvPicPr>
        <p:blipFill rotWithShape="1">
          <a:blip r:embed="rId3">
            <a:alphaModFix/>
          </a:blip>
          <a:srcRect b="0" l="0" r="0" t="0"/>
          <a:stretch/>
        </p:blipFill>
        <p:spPr>
          <a:xfrm>
            <a:off x="1031705" y="1954335"/>
            <a:ext cx="6257925" cy="942975"/>
          </a:xfrm>
          <a:prstGeom prst="rect">
            <a:avLst/>
          </a:prstGeom>
          <a:noFill/>
          <a:ln>
            <a:noFill/>
          </a:ln>
        </p:spPr>
      </p:pic>
      <p:pic>
        <p:nvPicPr>
          <p:cNvPr id="391" name="Google Shape;391;p36"/>
          <p:cNvPicPr preferRelativeResize="0"/>
          <p:nvPr/>
        </p:nvPicPr>
        <p:blipFill rotWithShape="1">
          <a:blip r:embed="rId4">
            <a:alphaModFix/>
          </a:blip>
          <a:srcRect b="0" l="0" r="0" t="0"/>
          <a:stretch/>
        </p:blipFill>
        <p:spPr>
          <a:xfrm>
            <a:off x="285750" y="2840114"/>
            <a:ext cx="11906250" cy="2438400"/>
          </a:xfrm>
          <a:prstGeom prst="rect">
            <a:avLst/>
          </a:prstGeom>
          <a:noFill/>
          <a:ln>
            <a:noFill/>
          </a:ln>
        </p:spPr>
      </p:pic>
      <p:sp>
        <p:nvSpPr>
          <p:cNvPr id="392" name="Google Shape;392;p3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398" name="Google Shape;398;p37"/>
          <p:cNvPicPr preferRelativeResize="0"/>
          <p:nvPr>
            <p:ph idx="1" type="body"/>
          </p:nvPr>
        </p:nvPicPr>
        <p:blipFill rotWithShape="1">
          <a:blip r:embed="rId3">
            <a:alphaModFix/>
          </a:blip>
          <a:srcRect b="0" l="0" r="0" t="0"/>
          <a:stretch/>
        </p:blipFill>
        <p:spPr>
          <a:xfrm>
            <a:off x="706344" y="0"/>
            <a:ext cx="10058400" cy="2814724"/>
          </a:xfrm>
          <a:prstGeom prst="rect">
            <a:avLst/>
          </a:prstGeom>
          <a:noFill/>
          <a:ln>
            <a:noFill/>
          </a:ln>
        </p:spPr>
      </p:pic>
      <p:pic>
        <p:nvPicPr>
          <p:cNvPr id="399" name="Google Shape;399;p37"/>
          <p:cNvPicPr preferRelativeResize="0"/>
          <p:nvPr/>
        </p:nvPicPr>
        <p:blipFill rotWithShape="1">
          <a:blip r:embed="rId4">
            <a:alphaModFix/>
          </a:blip>
          <a:srcRect b="0" l="0" r="0" t="0"/>
          <a:stretch/>
        </p:blipFill>
        <p:spPr>
          <a:xfrm>
            <a:off x="594804" y="2763564"/>
            <a:ext cx="10642384" cy="3863616"/>
          </a:xfrm>
          <a:prstGeom prst="rect">
            <a:avLst/>
          </a:prstGeom>
          <a:noFill/>
          <a:ln>
            <a:noFill/>
          </a:ln>
        </p:spPr>
      </p:pic>
      <p:sp>
        <p:nvSpPr>
          <p:cNvPr id="400" name="Google Shape;400;p3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406" name="Google Shape;406;p38"/>
          <p:cNvPicPr preferRelativeResize="0"/>
          <p:nvPr>
            <p:ph idx="1" type="body"/>
          </p:nvPr>
        </p:nvPicPr>
        <p:blipFill rotWithShape="1">
          <a:blip r:embed="rId3">
            <a:alphaModFix/>
          </a:blip>
          <a:srcRect b="0" l="0" r="0" t="0"/>
          <a:stretch/>
        </p:blipFill>
        <p:spPr>
          <a:xfrm>
            <a:off x="77506" y="2892241"/>
            <a:ext cx="8505825" cy="3533775"/>
          </a:xfrm>
          <a:prstGeom prst="rect">
            <a:avLst/>
          </a:prstGeom>
          <a:noFill/>
          <a:ln>
            <a:noFill/>
          </a:ln>
        </p:spPr>
      </p:pic>
      <p:pic>
        <p:nvPicPr>
          <p:cNvPr id="407" name="Google Shape;407;p38"/>
          <p:cNvPicPr preferRelativeResize="0"/>
          <p:nvPr/>
        </p:nvPicPr>
        <p:blipFill rotWithShape="1">
          <a:blip r:embed="rId4">
            <a:alphaModFix/>
          </a:blip>
          <a:srcRect b="0" l="0" r="0" t="0"/>
          <a:stretch/>
        </p:blipFill>
        <p:spPr>
          <a:xfrm>
            <a:off x="0" y="0"/>
            <a:ext cx="12192000" cy="2083180"/>
          </a:xfrm>
          <a:prstGeom prst="rect">
            <a:avLst/>
          </a:prstGeom>
          <a:noFill/>
          <a:ln>
            <a:noFill/>
          </a:ln>
        </p:spPr>
      </p:pic>
      <p:pic>
        <p:nvPicPr>
          <p:cNvPr id="408" name="Google Shape;408;p38"/>
          <p:cNvPicPr preferRelativeResize="0"/>
          <p:nvPr/>
        </p:nvPicPr>
        <p:blipFill rotWithShape="1">
          <a:blip r:embed="rId5">
            <a:alphaModFix/>
          </a:blip>
          <a:srcRect b="0" l="0" r="0" t="0"/>
          <a:stretch/>
        </p:blipFill>
        <p:spPr>
          <a:xfrm>
            <a:off x="8042157" y="2121763"/>
            <a:ext cx="4149843" cy="1743121"/>
          </a:xfrm>
          <a:prstGeom prst="rect">
            <a:avLst/>
          </a:prstGeom>
          <a:noFill/>
          <a:ln>
            <a:noFill/>
          </a:ln>
        </p:spPr>
      </p:pic>
      <p:sp>
        <p:nvSpPr>
          <p:cNvPr id="409" name="Google Shape;409;p3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10" name="Google Shape;410;p38"/>
          <p:cNvPicPr preferRelativeResize="0"/>
          <p:nvPr/>
        </p:nvPicPr>
        <p:blipFill rotWithShape="1">
          <a:blip r:embed="rId6">
            <a:alphaModFix/>
          </a:blip>
          <a:srcRect b="0" l="0" r="0" t="0"/>
          <a:stretch/>
        </p:blipFill>
        <p:spPr>
          <a:xfrm>
            <a:off x="71933" y="2068416"/>
            <a:ext cx="8070203" cy="6429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416" name="Google Shape;416;p39"/>
          <p:cNvPicPr preferRelativeResize="0"/>
          <p:nvPr>
            <p:ph idx="1" type="body"/>
          </p:nvPr>
        </p:nvPicPr>
        <p:blipFill rotWithShape="1">
          <a:blip r:embed="rId3">
            <a:alphaModFix/>
          </a:blip>
          <a:srcRect b="0" l="0" r="0" t="0"/>
          <a:stretch/>
        </p:blipFill>
        <p:spPr>
          <a:xfrm>
            <a:off x="1186784" y="2711882"/>
            <a:ext cx="8458329" cy="3760788"/>
          </a:xfrm>
          <a:prstGeom prst="rect">
            <a:avLst/>
          </a:prstGeom>
          <a:noFill/>
          <a:ln>
            <a:noFill/>
          </a:ln>
        </p:spPr>
      </p:pic>
      <p:sp>
        <p:nvSpPr>
          <p:cNvPr id="417" name="Google Shape;417;p3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18" name="Google Shape;418;p39"/>
          <p:cNvPicPr preferRelativeResize="0"/>
          <p:nvPr/>
        </p:nvPicPr>
        <p:blipFill rotWithShape="1">
          <a:blip r:embed="rId4">
            <a:alphaModFix/>
          </a:blip>
          <a:srcRect b="0" l="0" r="0" t="0"/>
          <a:stretch/>
        </p:blipFill>
        <p:spPr>
          <a:xfrm>
            <a:off x="6302133" y="0"/>
            <a:ext cx="5875541" cy="24679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sp>
        <p:nvSpPr>
          <p:cNvPr id="126" name="Google Shape;126;p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27000" lvl="0" marL="91440" rtl="0" algn="just">
              <a:lnSpc>
                <a:spcPct val="110000"/>
              </a:lnSpc>
              <a:spcBef>
                <a:spcPts val="0"/>
              </a:spcBef>
              <a:spcAft>
                <a:spcPts val="0"/>
              </a:spcAft>
              <a:buSzPts val="2000"/>
              <a:buFont typeface="Noto Sans Symbols"/>
              <a:buChar char="❑"/>
            </a:pPr>
            <a:r>
              <a:rPr lang="en-US" sz="2000">
                <a:latin typeface="Times New Roman"/>
                <a:ea typeface="Times New Roman"/>
                <a:cs typeface="Times New Roman"/>
                <a:sym typeface="Times New Roman"/>
              </a:rPr>
              <a:t>Suppose a sampling plan involves sampling items from a process until a defective is observed. The evaluation of the process will depend on how many consecutive items are observed. In that regard, let X be a random variable defined by the number of items observed before a defective is found. With N a non defective and D a defective, sample spaces are S = {D} given X = 1, S = {ND} given X = 2, S = {NND} given X = 3, and so on.</a:t>
            </a:r>
            <a:endParaRPr/>
          </a:p>
          <a:p>
            <a:pPr indent="-127000" lvl="0" marL="91440" rtl="0" algn="just">
              <a:lnSpc>
                <a:spcPct val="110000"/>
              </a:lnSpc>
              <a:spcBef>
                <a:spcPts val="1400"/>
              </a:spcBef>
              <a:spcAft>
                <a:spcPts val="0"/>
              </a:spcAft>
              <a:buSzPts val="2000"/>
              <a:buFont typeface="Noto Sans Symbols"/>
              <a:buChar char="❑"/>
            </a:pPr>
            <a:r>
              <a:rPr lang="en-US" sz="2000">
                <a:latin typeface="Times New Roman"/>
                <a:ea typeface="Times New Roman"/>
                <a:cs typeface="Times New Roman"/>
                <a:sym typeface="Times New Roman"/>
              </a:rPr>
              <a:t>A random variable is called a discrete random variable if its set of possible outcomes is countable.</a:t>
            </a:r>
            <a:endParaRPr/>
          </a:p>
          <a:p>
            <a:pPr indent="-127000" lvl="0" marL="91440" rtl="0" algn="just">
              <a:lnSpc>
                <a:spcPct val="110000"/>
              </a:lnSpc>
              <a:spcBef>
                <a:spcPts val="1400"/>
              </a:spcBef>
              <a:spcAft>
                <a:spcPts val="0"/>
              </a:spcAft>
              <a:buSzPts val="2000"/>
              <a:buFont typeface="Noto Sans Symbols"/>
              <a:buChar char="❑"/>
            </a:pPr>
            <a:r>
              <a:rPr lang="en-US" sz="2000">
                <a:latin typeface="Times New Roman"/>
                <a:ea typeface="Times New Roman"/>
                <a:cs typeface="Times New Roman"/>
                <a:sym typeface="Times New Roman"/>
              </a:rPr>
              <a:t>When a random variable can take on values on a continuous scale, it is called a continuous random variable</a:t>
            </a:r>
            <a:endParaRPr/>
          </a:p>
          <a:p>
            <a:pPr indent="0" lvl="0" marL="91440" rtl="0" algn="just">
              <a:lnSpc>
                <a:spcPct val="110000"/>
              </a:lnSpc>
              <a:spcBef>
                <a:spcPts val="1400"/>
              </a:spcBef>
              <a:spcAft>
                <a:spcPts val="0"/>
              </a:spcAft>
              <a:buSzPts val="2000"/>
              <a:buFont typeface="Noto Sans Symbols"/>
              <a:buNone/>
            </a:pPr>
            <a:r>
              <a:t/>
            </a:r>
            <a:endParaRPr sz="2000">
              <a:latin typeface="Times New Roman"/>
              <a:ea typeface="Times New Roman"/>
              <a:cs typeface="Times New Roman"/>
              <a:sym typeface="Times New Roman"/>
            </a:endParaRPr>
          </a:p>
          <a:p>
            <a:pPr indent="0" lvl="0" marL="91440" rtl="0" algn="just">
              <a:lnSpc>
                <a:spcPct val="110000"/>
              </a:lnSpc>
              <a:spcBef>
                <a:spcPts val="1400"/>
              </a:spcBef>
              <a:spcAft>
                <a:spcPts val="0"/>
              </a:spcAft>
              <a:buSzPts val="2000"/>
              <a:buFont typeface="Noto Sans Symbols"/>
              <a:buNone/>
            </a:pPr>
            <a:r>
              <a:t/>
            </a:r>
            <a:endParaRPr b="1" sz="2000">
              <a:latin typeface="Times New Roman"/>
              <a:ea typeface="Times New Roman"/>
              <a:cs typeface="Times New Roman"/>
              <a:sym typeface="Times New Roman"/>
            </a:endParaRPr>
          </a:p>
        </p:txBody>
      </p:sp>
      <p:sp>
        <p:nvSpPr>
          <p:cNvPr id="127" name="Google Shape;127;p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424" name="Google Shape;424;p40"/>
          <p:cNvPicPr preferRelativeResize="0"/>
          <p:nvPr>
            <p:ph idx="1" type="body"/>
          </p:nvPr>
        </p:nvPicPr>
        <p:blipFill rotWithShape="1">
          <a:blip r:embed="rId3">
            <a:alphaModFix/>
          </a:blip>
          <a:srcRect b="0" l="0" r="0" t="0"/>
          <a:stretch/>
        </p:blipFill>
        <p:spPr>
          <a:xfrm>
            <a:off x="937165" y="149860"/>
            <a:ext cx="10058400" cy="1980781"/>
          </a:xfrm>
          <a:prstGeom prst="rect">
            <a:avLst/>
          </a:prstGeom>
          <a:noFill/>
          <a:ln>
            <a:noFill/>
          </a:ln>
        </p:spPr>
      </p:pic>
      <p:pic>
        <p:nvPicPr>
          <p:cNvPr id="425" name="Google Shape;425;p40"/>
          <p:cNvPicPr preferRelativeResize="0"/>
          <p:nvPr/>
        </p:nvPicPr>
        <p:blipFill rotWithShape="1">
          <a:blip r:embed="rId4">
            <a:alphaModFix/>
          </a:blip>
          <a:srcRect b="0" l="0" r="0" t="0"/>
          <a:stretch/>
        </p:blipFill>
        <p:spPr>
          <a:xfrm>
            <a:off x="404930" y="2203809"/>
            <a:ext cx="10354807" cy="3034016"/>
          </a:xfrm>
          <a:prstGeom prst="rect">
            <a:avLst/>
          </a:prstGeom>
          <a:noFill/>
          <a:ln>
            <a:noFill/>
          </a:ln>
        </p:spPr>
      </p:pic>
      <p:pic>
        <p:nvPicPr>
          <p:cNvPr id="426" name="Google Shape;426;p40"/>
          <p:cNvPicPr preferRelativeResize="0"/>
          <p:nvPr/>
        </p:nvPicPr>
        <p:blipFill rotWithShape="1">
          <a:blip r:embed="rId5">
            <a:alphaModFix/>
          </a:blip>
          <a:srcRect b="0" l="0" r="0" t="0"/>
          <a:stretch/>
        </p:blipFill>
        <p:spPr>
          <a:xfrm>
            <a:off x="587172" y="5328721"/>
            <a:ext cx="9089487" cy="1429219"/>
          </a:xfrm>
          <a:prstGeom prst="rect">
            <a:avLst/>
          </a:prstGeom>
          <a:noFill/>
          <a:ln>
            <a:noFill/>
          </a:ln>
        </p:spPr>
      </p:pic>
      <p:sp>
        <p:nvSpPr>
          <p:cNvPr id="427" name="Google Shape;427;p4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433" name="Google Shape;433;p41"/>
          <p:cNvPicPr preferRelativeResize="0"/>
          <p:nvPr>
            <p:ph idx="1" type="body"/>
          </p:nvPr>
        </p:nvPicPr>
        <p:blipFill rotWithShape="1">
          <a:blip r:embed="rId3">
            <a:alphaModFix/>
          </a:blip>
          <a:srcRect b="0" l="0" r="0" t="0"/>
          <a:stretch/>
        </p:blipFill>
        <p:spPr>
          <a:xfrm>
            <a:off x="159798" y="0"/>
            <a:ext cx="8100303" cy="932155"/>
          </a:xfrm>
          <a:prstGeom prst="rect">
            <a:avLst/>
          </a:prstGeom>
          <a:noFill/>
          <a:ln>
            <a:noFill/>
          </a:ln>
        </p:spPr>
      </p:pic>
      <p:pic>
        <p:nvPicPr>
          <p:cNvPr id="434" name="Google Shape;434;p41"/>
          <p:cNvPicPr preferRelativeResize="0"/>
          <p:nvPr/>
        </p:nvPicPr>
        <p:blipFill rotWithShape="1">
          <a:blip r:embed="rId4">
            <a:alphaModFix/>
          </a:blip>
          <a:srcRect b="0" l="0" r="0" t="0"/>
          <a:stretch/>
        </p:blipFill>
        <p:spPr>
          <a:xfrm>
            <a:off x="774298" y="974047"/>
            <a:ext cx="7925819" cy="374027"/>
          </a:xfrm>
          <a:prstGeom prst="rect">
            <a:avLst/>
          </a:prstGeom>
          <a:noFill/>
          <a:ln>
            <a:noFill/>
          </a:ln>
        </p:spPr>
      </p:pic>
      <p:pic>
        <p:nvPicPr>
          <p:cNvPr id="435" name="Google Shape;435;p41"/>
          <p:cNvPicPr preferRelativeResize="0"/>
          <p:nvPr/>
        </p:nvPicPr>
        <p:blipFill rotWithShape="1">
          <a:blip r:embed="rId5">
            <a:alphaModFix/>
          </a:blip>
          <a:srcRect b="0" l="0" r="0" t="0"/>
          <a:stretch/>
        </p:blipFill>
        <p:spPr>
          <a:xfrm>
            <a:off x="1509203" y="1334240"/>
            <a:ext cx="8584707" cy="5435128"/>
          </a:xfrm>
          <a:prstGeom prst="rect">
            <a:avLst/>
          </a:prstGeom>
          <a:noFill/>
          <a:ln>
            <a:noFill/>
          </a:ln>
        </p:spPr>
      </p:pic>
      <p:sp>
        <p:nvSpPr>
          <p:cNvPr id="436" name="Google Shape;436;p4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Statistical Independence</a:t>
            </a:r>
            <a:endParaRPr/>
          </a:p>
        </p:txBody>
      </p:sp>
      <p:pic>
        <p:nvPicPr>
          <p:cNvPr id="442" name="Google Shape;442;p42"/>
          <p:cNvPicPr preferRelativeResize="0"/>
          <p:nvPr>
            <p:ph idx="1" type="body"/>
          </p:nvPr>
        </p:nvPicPr>
        <p:blipFill rotWithShape="1">
          <a:blip r:embed="rId3">
            <a:alphaModFix/>
          </a:blip>
          <a:srcRect b="0" l="0" r="0" t="0"/>
          <a:stretch/>
        </p:blipFill>
        <p:spPr>
          <a:xfrm>
            <a:off x="2308195" y="1784410"/>
            <a:ext cx="8469296" cy="5073589"/>
          </a:xfrm>
          <a:prstGeom prst="rect">
            <a:avLst/>
          </a:prstGeom>
          <a:noFill/>
          <a:ln>
            <a:noFill/>
          </a:ln>
        </p:spPr>
      </p:pic>
      <p:sp>
        <p:nvSpPr>
          <p:cNvPr id="443" name="Google Shape;443;p4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449" name="Google Shape;449;p43"/>
          <p:cNvPicPr preferRelativeResize="0"/>
          <p:nvPr>
            <p:ph idx="1" type="body"/>
          </p:nvPr>
        </p:nvPicPr>
        <p:blipFill rotWithShape="1">
          <a:blip r:embed="rId3">
            <a:alphaModFix/>
          </a:blip>
          <a:srcRect b="0" l="0" r="0" t="0"/>
          <a:stretch/>
        </p:blipFill>
        <p:spPr>
          <a:xfrm>
            <a:off x="0" y="2119567"/>
            <a:ext cx="8540318" cy="400050"/>
          </a:xfrm>
          <a:prstGeom prst="rect">
            <a:avLst/>
          </a:prstGeom>
          <a:noFill/>
          <a:ln>
            <a:noFill/>
          </a:ln>
        </p:spPr>
      </p:pic>
      <p:pic>
        <p:nvPicPr>
          <p:cNvPr id="450" name="Google Shape;450;p43"/>
          <p:cNvPicPr preferRelativeResize="0"/>
          <p:nvPr/>
        </p:nvPicPr>
        <p:blipFill rotWithShape="1">
          <a:blip r:embed="rId4">
            <a:alphaModFix/>
          </a:blip>
          <a:srcRect b="0" l="0" r="0" t="0"/>
          <a:stretch/>
        </p:blipFill>
        <p:spPr>
          <a:xfrm>
            <a:off x="0" y="0"/>
            <a:ext cx="12192000" cy="2083180"/>
          </a:xfrm>
          <a:prstGeom prst="rect">
            <a:avLst/>
          </a:prstGeom>
          <a:noFill/>
          <a:ln>
            <a:noFill/>
          </a:ln>
        </p:spPr>
      </p:pic>
      <p:pic>
        <p:nvPicPr>
          <p:cNvPr id="451" name="Google Shape;451;p43"/>
          <p:cNvPicPr preferRelativeResize="0"/>
          <p:nvPr/>
        </p:nvPicPr>
        <p:blipFill rotWithShape="1">
          <a:blip r:embed="rId5">
            <a:alphaModFix/>
          </a:blip>
          <a:srcRect b="0" l="0" r="0" t="0"/>
          <a:stretch/>
        </p:blipFill>
        <p:spPr>
          <a:xfrm>
            <a:off x="8548184" y="1988597"/>
            <a:ext cx="4149843" cy="1743121"/>
          </a:xfrm>
          <a:prstGeom prst="rect">
            <a:avLst/>
          </a:prstGeom>
          <a:noFill/>
          <a:ln>
            <a:noFill/>
          </a:ln>
        </p:spPr>
      </p:pic>
      <p:pic>
        <p:nvPicPr>
          <p:cNvPr id="452" name="Google Shape;452;p43"/>
          <p:cNvPicPr preferRelativeResize="0"/>
          <p:nvPr/>
        </p:nvPicPr>
        <p:blipFill rotWithShape="1">
          <a:blip r:embed="rId6">
            <a:alphaModFix/>
          </a:blip>
          <a:srcRect b="0" l="0" r="0" t="0"/>
          <a:stretch/>
        </p:blipFill>
        <p:spPr>
          <a:xfrm>
            <a:off x="1387136" y="2809273"/>
            <a:ext cx="7162800" cy="3476625"/>
          </a:xfrm>
          <a:prstGeom prst="rect">
            <a:avLst/>
          </a:prstGeom>
          <a:noFill/>
          <a:ln>
            <a:noFill/>
          </a:ln>
        </p:spPr>
      </p:pic>
      <p:sp>
        <p:nvSpPr>
          <p:cNvPr id="453" name="Google Shape;453;p4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Marginal distribution for multiple random variables</a:t>
            </a:r>
            <a:endParaRPr/>
          </a:p>
        </p:txBody>
      </p:sp>
      <p:sp>
        <p:nvSpPr>
          <p:cNvPr id="459" name="Google Shape;459;p4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20650" lvl="0" marL="91440" rtl="0" algn="l">
              <a:lnSpc>
                <a:spcPct val="110000"/>
              </a:lnSpc>
              <a:spcBef>
                <a:spcPts val="0"/>
              </a:spcBef>
              <a:spcAft>
                <a:spcPts val="0"/>
              </a:spcAft>
              <a:buSzPts val="1900"/>
              <a:buChar char=" "/>
            </a:pPr>
            <a:r>
              <a:rPr lang="en-US">
                <a:latin typeface="Times New Roman"/>
                <a:ea typeface="Times New Roman"/>
                <a:cs typeface="Times New Roman"/>
                <a:sym typeface="Times New Roman"/>
              </a:rPr>
              <a:t>Let f(x</a:t>
            </a:r>
            <a:r>
              <a:rPr baseline="-25000" lang="en-US">
                <a:latin typeface="Times New Roman"/>
                <a:ea typeface="Times New Roman"/>
                <a:cs typeface="Times New Roman"/>
                <a:sym typeface="Times New Roman"/>
              </a:rPr>
              <a:t>1</a:t>
            </a:r>
            <a:r>
              <a:rPr lang="en-US">
                <a:latin typeface="Times New Roman"/>
                <a:ea typeface="Times New Roman"/>
                <a:cs typeface="Times New Roman"/>
                <a:sym typeface="Times New Roman"/>
              </a:rPr>
              <a:t>, x</a:t>
            </a:r>
            <a:r>
              <a:rPr baseline="-25000" lang="en-US">
                <a:latin typeface="Times New Roman"/>
                <a:ea typeface="Times New Roman"/>
                <a:cs typeface="Times New Roman"/>
                <a:sym typeface="Times New Roman"/>
              </a:rPr>
              <a:t>2</a:t>
            </a:r>
            <a:r>
              <a:rPr lang="en-US">
                <a:latin typeface="Times New Roman"/>
                <a:ea typeface="Times New Roman"/>
                <a:cs typeface="Times New Roman"/>
                <a:sym typeface="Times New Roman"/>
              </a:rPr>
              <a:t>,...,x</a:t>
            </a:r>
            <a:r>
              <a:rPr baseline="-25000" lang="en-US">
                <a:latin typeface="Times New Roman"/>
                <a:ea typeface="Times New Roman"/>
                <a:cs typeface="Times New Roman"/>
                <a:sym typeface="Times New Roman"/>
              </a:rPr>
              <a:t>n</a:t>
            </a:r>
            <a:r>
              <a:rPr lang="en-US">
                <a:latin typeface="Times New Roman"/>
                <a:ea typeface="Times New Roman"/>
                <a:cs typeface="Times New Roman"/>
                <a:sym typeface="Times New Roman"/>
              </a:rPr>
              <a:t>) be the joint probability function of the random variables X</a:t>
            </a:r>
            <a:r>
              <a:rPr baseline="-25000" lang="en-US">
                <a:latin typeface="Times New Roman"/>
                <a:ea typeface="Times New Roman"/>
                <a:cs typeface="Times New Roman"/>
                <a:sym typeface="Times New Roman"/>
              </a:rPr>
              <a:t>1</a:t>
            </a:r>
            <a:r>
              <a:rPr lang="en-US">
                <a:latin typeface="Times New Roman"/>
                <a:ea typeface="Times New Roman"/>
                <a:cs typeface="Times New Roman"/>
                <a:sym typeface="Times New Roman"/>
              </a:rPr>
              <a:t>, X</a:t>
            </a:r>
            <a:r>
              <a:rPr baseline="-25000" lang="en-US">
                <a:latin typeface="Times New Roman"/>
                <a:ea typeface="Times New Roman"/>
                <a:cs typeface="Times New Roman"/>
                <a:sym typeface="Times New Roman"/>
              </a:rPr>
              <a:t>2</a:t>
            </a:r>
            <a:r>
              <a:rPr lang="en-US">
                <a:latin typeface="Times New Roman"/>
                <a:ea typeface="Times New Roman"/>
                <a:cs typeface="Times New Roman"/>
                <a:sym typeface="Times New Roman"/>
              </a:rPr>
              <a:t>,...,X</a:t>
            </a:r>
            <a:r>
              <a:rPr baseline="-25000" lang="en-US">
                <a:latin typeface="Times New Roman"/>
                <a:ea typeface="Times New Roman"/>
                <a:cs typeface="Times New Roman"/>
                <a:sym typeface="Times New Roman"/>
              </a:rPr>
              <a:t>n</a:t>
            </a:r>
            <a:r>
              <a:rPr lang="en-US">
                <a:latin typeface="Times New Roman"/>
                <a:ea typeface="Times New Roman"/>
                <a:cs typeface="Times New Roman"/>
                <a:sym typeface="Times New Roman"/>
              </a:rPr>
              <a:t>. The marginal distribution of X</a:t>
            </a:r>
            <a:r>
              <a:rPr baseline="-25000" lang="en-US">
                <a:latin typeface="Times New Roman"/>
                <a:ea typeface="Times New Roman"/>
                <a:cs typeface="Times New Roman"/>
                <a:sym typeface="Times New Roman"/>
              </a:rPr>
              <a:t>1</a:t>
            </a:r>
            <a:r>
              <a:rPr lang="en-US">
                <a:latin typeface="Times New Roman"/>
                <a:ea typeface="Times New Roman"/>
                <a:cs typeface="Times New Roman"/>
                <a:sym typeface="Times New Roman"/>
              </a:rPr>
              <a:t>, for example, is </a:t>
            </a:r>
            <a:endParaRPr/>
          </a:p>
          <a:p>
            <a:pPr indent="0" lvl="0" marL="91440" rtl="0" algn="l">
              <a:lnSpc>
                <a:spcPct val="110000"/>
              </a:lnSpc>
              <a:spcBef>
                <a:spcPts val="1400"/>
              </a:spcBef>
              <a:spcAft>
                <a:spcPts val="0"/>
              </a:spcAft>
              <a:buSzPts val="1900"/>
              <a:buNone/>
            </a:pPr>
            <a:r>
              <a:t/>
            </a:r>
            <a:endParaRPr>
              <a:latin typeface="Times New Roman"/>
              <a:ea typeface="Times New Roman"/>
              <a:cs typeface="Times New Roman"/>
              <a:sym typeface="Times New Roman"/>
            </a:endParaRPr>
          </a:p>
        </p:txBody>
      </p:sp>
      <p:sp>
        <p:nvSpPr>
          <p:cNvPr id="460" name="Google Shape;460;p4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61" name="Google Shape;461;p44"/>
          <p:cNvPicPr preferRelativeResize="0"/>
          <p:nvPr/>
        </p:nvPicPr>
        <p:blipFill rotWithShape="1">
          <a:blip r:embed="rId3">
            <a:alphaModFix/>
          </a:blip>
          <a:srcRect b="0" l="0" r="0" t="0"/>
          <a:stretch/>
        </p:blipFill>
        <p:spPr>
          <a:xfrm>
            <a:off x="1192104" y="2999728"/>
            <a:ext cx="4019550" cy="876300"/>
          </a:xfrm>
          <a:prstGeom prst="rect">
            <a:avLst/>
          </a:prstGeom>
          <a:noFill/>
          <a:ln>
            <a:noFill/>
          </a:ln>
        </p:spPr>
      </p:pic>
      <p:pic>
        <p:nvPicPr>
          <p:cNvPr id="462" name="Google Shape;462;p44"/>
          <p:cNvPicPr preferRelativeResize="0"/>
          <p:nvPr/>
        </p:nvPicPr>
        <p:blipFill rotWithShape="1">
          <a:blip r:embed="rId4">
            <a:alphaModFix/>
          </a:blip>
          <a:srcRect b="0" l="0" r="0" t="0"/>
          <a:stretch/>
        </p:blipFill>
        <p:spPr>
          <a:xfrm>
            <a:off x="1323236" y="3785539"/>
            <a:ext cx="6953250" cy="1133475"/>
          </a:xfrm>
          <a:prstGeom prst="rect">
            <a:avLst/>
          </a:prstGeom>
          <a:noFill/>
          <a:ln>
            <a:noFill/>
          </a:ln>
        </p:spPr>
      </p:pic>
      <p:sp>
        <p:nvSpPr>
          <p:cNvPr id="463" name="Google Shape;463;p44"/>
          <p:cNvSpPr txBox="1"/>
          <p:nvPr/>
        </p:nvSpPr>
        <p:spPr>
          <a:xfrm>
            <a:off x="1571348" y="4962617"/>
            <a:ext cx="2530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for the continuous case.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sp>
        <p:nvSpPr>
          <p:cNvPr id="469" name="Google Shape;469;p4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900"/>
              <a:buNone/>
            </a:pPr>
            <a:r>
              <a:t/>
            </a:r>
            <a:endParaRPr>
              <a:latin typeface="Times New Roman"/>
              <a:ea typeface="Times New Roman"/>
              <a:cs typeface="Times New Roman"/>
              <a:sym typeface="Times New Roman"/>
            </a:endParaRPr>
          </a:p>
        </p:txBody>
      </p:sp>
      <p:sp>
        <p:nvSpPr>
          <p:cNvPr id="470" name="Google Shape;470;p4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71" name="Google Shape;471;p45"/>
          <p:cNvPicPr preferRelativeResize="0"/>
          <p:nvPr/>
        </p:nvPicPr>
        <p:blipFill rotWithShape="1">
          <a:blip r:embed="rId3">
            <a:alphaModFix/>
          </a:blip>
          <a:srcRect b="0" l="0" r="0" t="0"/>
          <a:stretch/>
        </p:blipFill>
        <p:spPr>
          <a:xfrm>
            <a:off x="981120" y="447675"/>
            <a:ext cx="8791575" cy="6410325"/>
          </a:xfrm>
          <a:prstGeom prst="rect">
            <a:avLst/>
          </a:prstGeom>
          <a:noFill/>
          <a:ln>
            <a:noFill/>
          </a:ln>
        </p:spPr>
      </p:pic>
      <p:sp>
        <p:nvSpPr>
          <p:cNvPr id="472" name="Google Shape;472;p45"/>
          <p:cNvSpPr txBox="1"/>
          <p:nvPr/>
        </p:nvSpPr>
        <p:spPr>
          <a:xfrm>
            <a:off x="914400" y="62144"/>
            <a:ext cx="957012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We can now obtain joint marginal distributions such as g(x</a:t>
            </a:r>
            <a:r>
              <a:rPr baseline="-25000" lang="en-US" sz="18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 x</a:t>
            </a:r>
            <a:r>
              <a:rPr baseline="-25000" lang="en-US" sz="18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 where</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pic>
        <p:nvPicPr>
          <p:cNvPr id="478" name="Google Shape;478;p46"/>
          <p:cNvPicPr preferRelativeResize="0"/>
          <p:nvPr>
            <p:ph idx="1" type="body"/>
          </p:nvPr>
        </p:nvPicPr>
        <p:blipFill rotWithShape="1">
          <a:blip r:embed="rId3">
            <a:alphaModFix/>
          </a:blip>
          <a:srcRect b="0" l="0" r="0" t="0"/>
          <a:stretch/>
        </p:blipFill>
        <p:spPr>
          <a:xfrm>
            <a:off x="1381094" y="110855"/>
            <a:ext cx="8620125" cy="2428875"/>
          </a:xfrm>
          <a:prstGeom prst="rect">
            <a:avLst/>
          </a:prstGeom>
          <a:noFill/>
          <a:ln>
            <a:noFill/>
          </a:ln>
        </p:spPr>
      </p:pic>
      <p:sp>
        <p:nvSpPr>
          <p:cNvPr id="479" name="Google Shape;479;p4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80" name="Google Shape;480;p46"/>
          <p:cNvPicPr preferRelativeResize="0"/>
          <p:nvPr/>
        </p:nvPicPr>
        <p:blipFill rotWithShape="1">
          <a:blip r:embed="rId4">
            <a:alphaModFix/>
          </a:blip>
          <a:srcRect b="0" l="0" r="0" t="0"/>
          <a:stretch/>
        </p:blipFill>
        <p:spPr>
          <a:xfrm>
            <a:off x="1079330" y="3121657"/>
            <a:ext cx="9820275" cy="290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Discrete probability distributions</a:t>
            </a:r>
            <a:endParaRPr/>
          </a:p>
        </p:txBody>
      </p:sp>
      <p:sp>
        <p:nvSpPr>
          <p:cNvPr id="133" name="Google Shape;133;p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77800" lvl="0" marL="91440" rtl="0" algn="l">
              <a:lnSpc>
                <a:spcPct val="110000"/>
              </a:lnSpc>
              <a:spcBef>
                <a:spcPts val="0"/>
              </a:spcBef>
              <a:spcAft>
                <a:spcPts val="0"/>
              </a:spcAft>
              <a:buSzPts val="2800"/>
              <a:buChar char=" "/>
            </a:pPr>
            <a:r>
              <a:rPr lang="en-US" sz="2800">
                <a:latin typeface="Times New Roman"/>
                <a:ea typeface="Times New Roman"/>
                <a:cs typeface="Times New Roman"/>
                <a:sym typeface="Times New Roman"/>
              </a:rPr>
              <a:t>We write f(x) = P(X = x); that is, f(3) = P(X = 3).</a:t>
            </a:r>
            <a:endParaRPr/>
          </a:p>
          <a:p>
            <a:pPr indent="-177800" lvl="0" marL="91440" rtl="0" algn="l">
              <a:lnSpc>
                <a:spcPct val="110000"/>
              </a:lnSpc>
              <a:spcBef>
                <a:spcPts val="1400"/>
              </a:spcBef>
              <a:spcAft>
                <a:spcPts val="0"/>
              </a:spcAft>
              <a:buSzPts val="2800"/>
              <a:buChar char=" "/>
            </a:pPr>
            <a:r>
              <a:rPr lang="en-US" sz="2800">
                <a:latin typeface="Times New Roman"/>
                <a:ea typeface="Times New Roman"/>
                <a:cs typeface="Times New Roman"/>
                <a:sym typeface="Times New Roman"/>
              </a:rPr>
              <a:t>The set of ordered pairs (x, f(x)) is a probability function, probability mass function, or probability distribution of the discrete random variable X if, for each possible outcome x, </a:t>
            </a:r>
            <a:endParaRPr/>
          </a:p>
          <a:p>
            <a:pPr indent="0" lvl="0" marL="91440" rtl="0" algn="l">
              <a:lnSpc>
                <a:spcPct val="110000"/>
              </a:lnSpc>
              <a:spcBef>
                <a:spcPts val="1400"/>
              </a:spcBef>
              <a:spcAft>
                <a:spcPts val="0"/>
              </a:spcAft>
              <a:buSzPts val="2800"/>
              <a:buNone/>
            </a:pPr>
            <a:r>
              <a:t/>
            </a:r>
            <a:endParaRPr sz="28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800"/>
              <a:buNone/>
            </a:pPr>
            <a:r>
              <a:t/>
            </a:r>
            <a:endParaRPr sz="2800">
              <a:latin typeface="Times New Roman"/>
              <a:ea typeface="Times New Roman"/>
              <a:cs typeface="Times New Roman"/>
              <a:sym typeface="Times New Roman"/>
            </a:endParaRPr>
          </a:p>
        </p:txBody>
      </p:sp>
      <p:pic>
        <p:nvPicPr>
          <p:cNvPr id="134" name="Google Shape;134;p5"/>
          <p:cNvPicPr preferRelativeResize="0"/>
          <p:nvPr/>
        </p:nvPicPr>
        <p:blipFill rotWithShape="1">
          <a:blip r:embed="rId3">
            <a:alphaModFix/>
          </a:blip>
          <a:srcRect b="0" l="0" r="0" t="0"/>
          <a:stretch/>
        </p:blipFill>
        <p:spPr>
          <a:xfrm>
            <a:off x="1152608" y="4330520"/>
            <a:ext cx="2667000" cy="1647825"/>
          </a:xfrm>
          <a:prstGeom prst="rect">
            <a:avLst/>
          </a:prstGeom>
          <a:noFill/>
          <a:ln>
            <a:noFill/>
          </a:ln>
        </p:spPr>
      </p:pic>
      <p:sp>
        <p:nvSpPr>
          <p:cNvPr id="135" name="Google Shape;135;p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sp>
        <p:nvSpPr>
          <p:cNvPr id="141" name="Google Shape;141;p6"/>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27000" lvl="0" marL="91440" rtl="0" algn="l">
              <a:lnSpc>
                <a:spcPct val="110000"/>
              </a:lnSpc>
              <a:spcBef>
                <a:spcPts val="0"/>
              </a:spcBef>
              <a:spcAft>
                <a:spcPts val="0"/>
              </a:spcAft>
              <a:buSzPts val="2000"/>
              <a:buChar char=" "/>
            </a:pPr>
            <a:r>
              <a:rPr lang="en-US" sz="2000">
                <a:latin typeface="Times New Roman"/>
                <a:ea typeface="Times New Roman"/>
                <a:cs typeface="Times New Roman"/>
                <a:sym typeface="Times New Roman"/>
              </a:rPr>
              <a:t>A shipment of 20 similar laptop computers to a retail outlet contains 3 that are defective. If a school makes a random purchase of 2 of these computers, find the probability distribution for the number of defectives.</a:t>
            </a:r>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a:p>
            <a:pPr indent="0" lvl="0" marL="91440" rtl="0" algn="l">
              <a:lnSpc>
                <a:spcPct val="110000"/>
              </a:lnSpc>
              <a:spcBef>
                <a:spcPts val="1400"/>
              </a:spcBef>
              <a:spcAft>
                <a:spcPts val="0"/>
              </a:spcAft>
              <a:buSzPts val="2000"/>
              <a:buNone/>
            </a:pPr>
            <a:r>
              <a:t/>
            </a:r>
            <a:endParaRPr sz="2000">
              <a:latin typeface="Times New Roman"/>
              <a:ea typeface="Times New Roman"/>
              <a:cs typeface="Times New Roman"/>
              <a:sym typeface="Times New Roman"/>
            </a:endParaRPr>
          </a:p>
        </p:txBody>
      </p:sp>
      <p:pic>
        <p:nvPicPr>
          <p:cNvPr id="142" name="Google Shape;142;p6"/>
          <p:cNvPicPr preferRelativeResize="0"/>
          <p:nvPr/>
        </p:nvPicPr>
        <p:blipFill rotWithShape="1">
          <a:blip r:embed="rId3">
            <a:alphaModFix/>
          </a:blip>
          <a:srcRect b="0" l="0" r="0" t="0"/>
          <a:stretch/>
        </p:blipFill>
        <p:spPr>
          <a:xfrm>
            <a:off x="1070776" y="3328242"/>
            <a:ext cx="8804744" cy="2889057"/>
          </a:xfrm>
          <a:prstGeom prst="rect">
            <a:avLst/>
          </a:prstGeom>
          <a:noFill/>
          <a:ln>
            <a:noFill/>
          </a:ln>
        </p:spPr>
      </p:pic>
      <p:sp>
        <p:nvSpPr>
          <p:cNvPr id="143" name="Google Shape;143;p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Example 3.9</a:t>
            </a:r>
            <a:endParaRPr/>
          </a:p>
        </p:txBody>
      </p:sp>
      <p:sp>
        <p:nvSpPr>
          <p:cNvPr id="149" name="Google Shape;149;p7"/>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27000" lvl="0" marL="91440" rtl="0" algn="l">
              <a:lnSpc>
                <a:spcPct val="110000"/>
              </a:lnSpc>
              <a:spcBef>
                <a:spcPts val="0"/>
              </a:spcBef>
              <a:spcAft>
                <a:spcPts val="0"/>
              </a:spcAft>
              <a:buSzPts val="2000"/>
              <a:buChar char=" "/>
            </a:pPr>
            <a:r>
              <a:rPr lang="en-US" sz="2000">
                <a:latin typeface="Times New Roman"/>
                <a:ea typeface="Times New Roman"/>
                <a:cs typeface="Times New Roman"/>
                <a:sym typeface="Times New Roman"/>
              </a:rPr>
              <a:t>If a car agency sells 50% of its inventory of a certain foreign car equipped with side airbags, find a formula for the probability distribution of the number of cars with side airbags among the next 4 cars sold by the agency.</a:t>
            </a:r>
            <a:endParaRPr/>
          </a:p>
          <a:p>
            <a:pPr indent="-127000" lvl="0" marL="91440" rtl="0" algn="l">
              <a:lnSpc>
                <a:spcPct val="110000"/>
              </a:lnSpc>
              <a:spcBef>
                <a:spcPts val="1400"/>
              </a:spcBef>
              <a:spcAft>
                <a:spcPts val="0"/>
              </a:spcAft>
              <a:buSzPts val="2000"/>
              <a:buChar char=" "/>
            </a:pPr>
            <a:r>
              <a:rPr lang="en-US" sz="2000">
                <a:latin typeface="Times New Roman"/>
                <a:ea typeface="Times New Roman"/>
                <a:cs typeface="Times New Roman"/>
                <a:sym typeface="Times New Roman"/>
              </a:rPr>
              <a:t>Since the probability of selling an automobile with side airbags is 0.5, the 2</a:t>
            </a:r>
            <a:r>
              <a:rPr baseline="30000" lang="en-US" sz="2000">
                <a:latin typeface="Times New Roman"/>
                <a:ea typeface="Times New Roman"/>
                <a:cs typeface="Times New Roman"/>
                <a:sym typeface="Times New Roman"/>
              </a:rPr>
              <a:t>4</a:t>
            </a:r>
            <a:r>
              <a:rPr lang="en-US" sz="2000">
                <a:latin typeface="Times New Roman"/>
                <a:ea typeface="Times New Roman"/>
                <a:cs typeface="Times New Roman"/>
                <a:sym typeface="Times New Roman"/>
              </a:rPr>
              <a:t> = 16 points in the sample space are equally likely to occur.</a:t>
            </a:r>
            <a:endParaRPr/>
          </a:p>
          <a:p>
            <a:pPr indent="-127000" lvl="0" marL="91440" rtl="0" algn="l">
              <a:lnSpc>
                <a:spcPct val="110000"/>
              </a:lnSpc>
              <a:spcBef>
                <a:spcPts val="1400"/>
              </a:spcBef>
              <a:spcAft>
                <a:spcPts val="0"/>
              </a:spcAft>
              <a:buSzPts val="2000"/>
              <a:buChar char=" "/>
            </a:pPr>
            <a:r>
              <a:rPr lang="en-US" sz="2000">
                <a:latin typeface="Times New Roman"/>
                <a:ea typeface="Times New Roman"/>
                <a:cs typeface="Times New Roman"/>
                <a:sym typeface="Times New Roman"/>
              </a:rPr>
              <a:t>In general, the event of selling x models with side airbags and 4 − x models without side airbags can occur in        where x can be 0, 1, 2, 3, or 4.</a:t>
            </a:r>
            <a:endParaRPr/>
          </a:p>
          <a:p>
            <a:pPr indent="-127000" lvl="0" marL="91440" rtl="0" algn="l">
              <a:lnSpc>
                <a:spcPct val="110000"/>
              </a:lnSpc>
              <a:spcBef>
                <a:spcPts val="1400"/>
              </a:spcBef>
              <a:spcAft>
                <a:spcPts val="0"/>
              </a:spcAft>
              <a:buSzPts val="2000"/>
              <a:buChar char=" "/>
            </a:pPr>
            <a:r>
              <a:rPr lang="en-US" sz="2000">
                <a:latin typeface="Times New Roman"/>
                <a:ea typeface="Times New Roman"/>
                <a:cs typeface="Times New Roman"/>
                <a:sym typeface="Times New Roman"/>
              </a:rPr>
              <a:t>Thus, the probability distribution f(x) = P(X = x) is</a:t>
            </a:r>
            <a:endParaRPr/>
          </a:p>
        </p:txBody>
      </p:sp>
      <p:pic>
        <p:nvPicPr>
          <p:cNvPr id="150" name="Google Shape;150;p7"/>
          <p:cNvPicPr preferRelativeResize="0"/>
          <p:nvPr/>
        </p:nvPicPr>
        <p:blipFill rotWithShape="1">
          <a:blip r:embed="rId3">
            <a:alphaModFix/>
          </a:blip>
          <a:srcRect b="0" l="0" r="0" t="0"/>
          <a:stretch/>
        </p:blipFill>
        <p:spPr>
          <a:xfrm>
            <a:off x="1116040" y="5319008"/>
            <a:ext cx="4505325" cy="895350"/>
          </a:xfrm>
          <a:prstGeom prst="rect">
            <a:avLst/>
          </a:prstGeom>
          <a:noFill/>
          <a:ln>
            <a:noFill/>
          </a:ln>
        </p:spPr>
      </p:pic>
      <p:pic>
        <p:nvPicPr>
          <p:cNvPr id="151" name="Google Shape;151;p7"/>
          <p:cNvPicPr preferRelativeResize="0"/>
          <p:nvPr/>
        </p:nvPicPr>
        <p:blipFill rotWithShape="1">
          <a:blip r:embed="rId4">
            <a:alphaModFix/>
          </a:blip>
          <a:srcRect b="0" l="0" r="0" t="0"/>
          <a:stretch/>
        </p:blipFill>
        <p:spPr>
          <a:xfrm>
            <a:off x="2432158" y="4483035"/>
            <a:ext cx="438150" cy="428625"/>
          </a:xfrm>
          <a:prstGeom prst="rect">
            <a:avLst/>
          </a:prstGeom>
          <a:noFill/>
          <a:ln>
            <a:noFill/>
          </a:ln>
        </p:spPr>
      </p:pic>
      <p:sp>
        <p:nvSpPr>
          <p:cNvPr id="152" name="Google Shape;152;p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2800"/>
              <a:buFont typeface="Times New Roman"/>
              <a:buNone/>
            </a:pPr>
            <a:r>
              <a:rPr lang="en-US" sz="2800">
                <a:latin typeface="Times New Roman"/>
                <a:ea typeface="Times New Roman"/>
                <a:cs typeface="Times New Roman"/>
                <a:sym typeface="Times New Roman"/>
              </a:rPr>
              <a:t>(Errors in independent modules). A program consists of two modules. The number of errors X</a:t>
            </a:r>
            <a:r>
              <a:rPr baseline="-25000" lang="en-US" sz="2800">
                <a:latin typeface="Times New Roman"/>
                <a:ea typeface="Times New Roman"/>
                <a:cs typeface="Times New Roman"/>
                <a:sym typeface="Times New Roman"/>
              </a:rPr>
              <a:t>1</a:t>
            </a:r>
            <a:r>
              <a:rPr lang="en-US" sz="2800">
                <a:latin typeface="Times New Roman"/>
                <a:ea typeface="Times New Roman"/>
                <a:cs typeface="Times New Roman"/>
                <a:sym typeface="Times New Roman"/>
              </a:rPr>
              <a:t> in the first module has the pmf P</a:t>
            </a:r>
            <a:r>
              <a:rPr baseline="-25000" lang="en-US" sz="2800">
                <a:latin typeface="Times New Roman"/>
                <a:ea typeface="Times New Roman"/>
                <a:cs typeface="Times New Roman"/>
                <a:sym typeface="Times New Roman"/>
              </a:rPr>
              <a:t>1</a:t>
            </a:r>
            <a:r>
              <a:rPr lang="en-US" sz="2800">
                <a:latin typeface="Times New Roman"/>
                <a:ea typeface="Times New Roman"/>
                <a:cs typeface="Times New Roman"/>
                <a:sym typeface="Times New Roman"/>
              </a:rPr>
              <a:t>(x), and the number of errors X</a:t>
            </a:r>
            <a:r>
              <a:rPr baseline="-25000" lang="en-US" sz="2800">
                <a:latin typeface="Times New Roman"/>
                <a:ea typeface="Times New Roman"/>
                <a:cs typeface="Times New Roman"/>
                <a:sym typeface="Times New Roman"/>
              </a:rPr>
              <a:t>2 </a:t>
            </a:r>
            <a:r>
              <a:rPr lang="en-US" sz="2800">
                <a:latin typeface="Times New Roman"/>
                <a:ea typeface="Times New Roman"/>
                <a:cs typeface="Times New Roman"/>
                <a:sym typeface="Times New Roman"/>
              </a:rPr>
              <a:t>in the second module has the pmf P</a:t>
            </a:r>
            <a:r>
              <a:rPr baseline="-25000" lang="en-US" sz="2800">
                <a:latin typeface="Times New Roman"/>
                <a:ea typeface="Times New Roman"/>
                <a:cs typeface="Times New Roman"/>
                <a:sym typeface="Times New Roman"/>
              </a:rPr>
              <a:t>2</a:t>
            </a:r>
            <a:r>
              <a:rPr lang="en-US" sz="2800">
                <a:latin typeface="Times New Roman"/>
                <a:ea typeface="Times New Roman"/>
                <a:cs typeface="Times New Roman"/>
                <a:sym typeface="Times New Roman"/>
              </a:rPr>
              <a:t>(x), independently of X</a:t>
            </a:r>
            <a:r>
              <a:rPr baseline="-25000" lang="en-US" sz="2800">
                <a:latin typeface="Times New Roman"/>
                <a:ea typeface="Times New Roman"/>
                <a:cs typeface="Times New Roman"/>
                <a:sym typeface="Times New Roman"/>
              </a:rPr>
              <a:t>1</a:t>
            </a:r>
            <a:r>
              <a:rPr lang="en-US" sz="2800">
                <a:latin typeface="Times New Roman"/>
                <a:ea typeface="Times New Roman"/>
                <a:cs typeface="Times New Roman"/>
                <a:sym typeface="Times New Roman"/>
              </a:rPr>
              <a:t>, where </a:t>
            </a:r>
            <a:endParaRPr/>
          </a:p>
        </p:txBody>
      </p:sp>
      <p:pic>
        <p:nvPicPr>
          <p:cNvPr id="158" name="Google Shape;158;p8"/>
          <p:cNvPicPr preferRelativeResize="0"/>
          <p:nvPr>
            <p:ph idx="1" type="body"/>
          </p:nvPr>
        </p:nvPicPr>
        <p:blipFill rotWithShape="1">
          <a:blip r:embed="rId3">
            <a:alphaModFix/>
          </a:blip>
          <a:srcRect b="0" l="0" r="0" t="0"/>
          <a:stretch/>
        </p:blipFill>
        <p:spPr>
          <a:xfrm>
            <a:off x="9505950" y="917197"/>
            <a:ext cx="2686050" cy="2343150"/>
          </a:xfrm>
          <a:prstGeom prst="rect">
            <a:avLst/>
          </a:prstGeom>
          <a:noFill/>
          <a:ln>
            <a:noFill/>
          </a:ln>
        </p:spPr>
      </p:pic>
      <p:pic>
        <p:nvPicPr>
          <p:cNvPr id="159" name="Google Shape;159;p8"/>
          <p:cNvPicPr preferRelativeResize="0"/>
          <p:nvPr/>
        </p:nvPicPr>
        <p:blipFill rotWithShape="1">
          <a:blip r:embed="rId4">
            <a:alphaModFix/>
          </a:blip>
          <a:srcRect b="0" l="0" r="0" t="0"/>
          <a:stretch/>
        </p:blipFill>
        <p:spPr>
          <a:xfrm>
            <a:off x="0" y="1717829"/>
            <a:ext cx="9363075" cy="457200"/>
          </a:xfrm>
          <a:prstGeom prst="rect">
            <a:avLst/>
          </a:prstGeom>
          <a:noFill/>
          <a:ln>
            <a:noFill/>
          </a:ln>
        </p:spPr>
      </p:pic>
      <p:pic>
        <p:nvPicPr>
          <p:cNvPr id="160" name="Google Shape;160;p8"/>
          <p:cNvPicPr preferRelativeResize="0"/>
          <p:nvPr/>
        </p:nvPicPr>
        <p:blipFill rotWithShape="1">
          <a:blip r:embed="rId5">
            <a:alphaModFix/>
          </a:blip>
          <a:srcRect b="0" l="0" r="0" t="0"/>
          <a:stretch/>
        </p:blipFill>
        <p:spPr>
          <a:xfrm>
            <a:off x="159797" y="2178409"/>
            <a:ext cx="9374819" cy="4451630"/>
          </a:xfrm>
          <a:prstGeom prst="rect">
            <a:avLst/>
          </a:prstGeom>
          <a:noFill/>
          <a:ln>
            <a:noFill/>
          </a:ln>
        </p:spPr>
      </p:pic>
      <p:sp>
        <p:nvSpPr>
          <p:cNvPr id="161" name="Google Shape;161;p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t/>
            </a:r>
            <a:endParaRPr/>
          </a:p>
        </p:txBody>
      </p:sp>
      <p:sp>
        <p:nvSpPr>
          <p:cNvPr id="167" name="Google Shape;167;p9"/>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900"/>
              <a:buNone/>
            </a:pPr>
            <a:r>
              <a:t/>
            </a:r>
            <a:endParaRPr/>
          </a:p>
        </p:txBody>
      </p:sp>
      <p:pic>
        <p:nvPicPr>
          <p:cNvPr id="168" name="Google Shape;168;p9"/>
          <p:cNvPicPr preferRelativeResize="0"/>
          <p:nvPr/>
        </p:nvPicPr>
        <p:blipFill rotWithShape="1">
          <a:blip r:embed="rId3">
            <a:alphaModFix/>
          </a:blip>
          <a:srcRect b="0" l="0" r="0" t="0"/>
          <a:stretch/>
        </p:blipFill>
        <p:spPr>
          <a:xfrm>
            <a:off x="0" y="82531"/>
            <a:ext cx="12192000" cy="6692938"/>
          </a:xfrm>
          <a:prstGeom prst="rect">
            <a:avLst/>
          </a:prstGeom>
          <a:noFill/>
          <a:ln>
            <a:noFill/>
          </a:ln>
        </p:spPr>
      </p:pic>
      <p:sp>
        <p:nvSpPr>
          <p:cNvPr id="169" name="Google Shape;169;p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2022-09-22T17:26:56Z</dcterms:created>
  <dc:creator>shakib shahidul</dc:creator>
</cp:coreProperties>
</file>